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59"/>
  </p:notesMasterIdLst>
  <p:sldIdLst>
    <p:sldId id="287" r:id="rId5"/>
    <p:sldId id="511" r:id="rId6"/>
    <p:sldId id="266" r:id="rId7"/>
    <p:sldId id="298" r:id="rId8"/>
    <p:sldId id="299" r:id="rId9"/>
    <p:sldId id="312" r:id="rId10"/>
    <p:sldId id="507" r:id="rId11"/>
    <p:sldId id="265" r:id="rId12"/>
    <p:sldId id="267" r:id="rId13"/>
    <p:sldId id="268" r:id="rId14"/>
    <p:sldId id="269" r:id="rId15"/>
    <p:sldId id="289" r:id="rId16"/>
    <p:sldId id="313" r:id="rId17"/>
    <p:sldId id="505" r:id="rId18"/>
    <p:sldId id="311" r:id="rId19"/>
    <p:sldId id="497" r:id="rId20"/>
    <p:sldId id="498" r:id="rId21"/>
    <p:sldId id="499" r:id="rId22"/>
    <p:sldId id="500" r:id="rId23"/>
    <p:sldId id="502" r:id="rId24"/>
    <p:sldId id="503" r:id="rId25"/>
    <p:sldId id="504" r:id="rId26"/>
    <p:sldId id="501" r:id="rId27"/>
    <p:sldId id="291" r:id="rId28"/>
    <p:sldId id="523" r:id="rId29"/>
    <p:sldId id="508" r:id="rId30"/>
    <p:sldId id="292" r:id="rId31"/>
    <p:sldId id="293" r:id="rId32"/>
    <p:sldId id="294" r:id="rId33"/>
    <p:sldId id="295" r:id="rId34"/>
    <p:sldId id="300" r:id="rId35"/>
    <p:sldId id="272" r:id="rId36"/>
    <p:sldId id="276" r:id="rId37"/>
    <p:sldId id="273" r:id="rId38"/>
    <p:sldId id="310" r:id="rId39"/>
    <p:sldId id="303" r:id="rId40"/>
    <p:sldId id="307" r:id="rId41"/>
    <p:sldId id="309" r:id="rId42"/>
    <p:sldId id="279" r:id="rId43"/>
    <p:sldId id="296" r:id="rId44"/>
    <p:sldId id="280" r:id="rId45"/>
    <p:sldId id="308" r:id="rId46"/>
    <p:sldId id="284" r:id="rId47"/>
    <p:sldId id="286" r:id="rId48"/>
    <p:sldId id="512" r:id="rId49"/>
    <p:sldId id="513" r:id="rId50"/>
    <p:sldId id="514" r:id="rId51"/>
    <p:sldId id="515" r:id="rId52"/>
    <p:sldId id="516" r:id="rId53"/>
    <p:sldId id="518" r:id="rId54"/>
    <p:sldId id="519" r:id="rId55"/>
    <p:sldId id="520" r:id="rId56"/>
    <p:sldId id="521" r:id="rId57"/>
    <p:sldId id="522" r:id="rId58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AF"/>
    <a:srgbClr val="92B0DC"/>
    <a:srgbClr val="FFA5A5"/>
    <a:srgbClr val="FFFE65"/>
    <a:srgbClr val="FFB9B9"/>
    <a:srgbClr val="C1D1EB"/>
    <a:srgbClr val="D4E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9BC97D-2818-4F0D-A0A7-C85D71E0FCCD}" v="13" dt="2023-03-09T09:36:41.562"/>
    <p1510:client id="{BA0BD2C1-CB7A-49E0-8D67-026914C70DEC}" v="586" dt="2023-03-09T09:10:29.096"/>
    <p1510:client id="{C5E5F015-3406-46BA-8D00-5DE48EEEF39E}" v="688" dt="2023-03-09T09:35:16.937"/>
    <p1510:client id="{DAEB16AB-6061-442C-B537-7641A5ABB1B7}" v="280" dt="2023-03-09T09:35:22.191"/>
    <p1510:client id="{EF8FA38A-E592-450B-9BC3-0457B81C77C7}" v="2087" dt="2023-03-09T09:31:09.0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FC_909F565D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3_63AD790A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4_B05ABDDA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202_A6777F5F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208_E343227F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Team Performance</a:t>
            </a:r>
            <a:endParaRPr lang="zh-HK"/>
          </a:p>
        </c:rich>
      </c:tx>
      <c:layout>
        <c:manualLayout>
          <c:xMode val="edge"/>
          <c:yMode val="edge"/>
          <c:x val="1.3594495198561424E-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2631071464835532"/>
          <c:y val="0.28632560513269173"/>
          <c:w val="0.46858747539370077"/>
          <c:h val="0.70288116985229021"/>
        </c:manualLayout>
      </c:layout>
      <c:radarChart>
        <c:radarStyle val="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Team Mark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工作表1!$A$2:$A$7</c:f>
              <c:strCache>
                <c:ptCount val="6"/>
                <c:pt idx="0">
                  <c:v>Distribution of Work (e.g. Tasks evenly distributed? Distributed according to members' team roles?)</c:v>
                </c:pt>
                <c:pt idx="1">
                  <c:v>Communication (e.g. With progress? Mutual understanding? Gave constructive feedback? Active listening?)</c:v>
                </c:pt>
                <c:pt idx="2">
                  <c:v>Commitment to the Project (e.g. Extra meetings? Out of lesson time to do this project?)</c:v>
                </c:pt>
                <c:pt idx="3">
                  <c:v>Supporting Others (e.g. Offered help to teammates? Comforted teammates?)</c:v>
                </c:pt>
                <c:pt idx="4">
                  <c:v>Conflict Resolution (e.g. Agreed on something after conflicts?)   (pls input NA if no conflict)</c:v>
                </c:pt>
                <c:pt idx="5">
                  <c:v>Other area: NA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6</c:v>
                </c:pt>
                <c:pt idx="1">
                  <c:v>7</c:v>
                </c:pt>
                <c:pt idx="2">
                  <c:v>4</c:v>
                </c:pt>
                <c:pt idx="3">
                  <c:v>7</c:v>
                </c:pt>
                <c:pt idx="4">
                  <c:v>6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60-40C0-8989-2F7AB587677B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Max. Mark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工作表1!$A$2:$A$7</c:f>
              <c:strCache>
                <c:ptCount val="6"/>
                <c:pt idx="0">
                  <c:v>Distribution of Work (e.g. Tasks evenly distributed? Distributed according to members' team roles?)</c:v>
                </c:pt>
                <c:pt idx="1">
                  <c:v>Communication (e.g. With progress? Mutual understanding? Gave constructive feedback? Active listening?)</c:v>
                </c:pt>
                <c:pt idx="2">
                  <c:v>Commitment to the Project (e.g. Extra meetings? Out of lesson time to do this project?)</c:v>
                </c:pt>
                <c:pt idx="3">
                  <c:v>Supporting Others (e.g. Offered help to teammates? Comforted teammates?)</c:v>
                </c:pt>
                <c:pt idx="4">
                  <c:v>Conflict Resolution (e.g. Agreed on something after conflicts?)   (pls input NA if no conflict)</c:v>
                </c:pt>
                <c:pt idx="5">
                  <c:v>Other area: NA</c:v>
                </c:pt>
              </c:strCache>
            </c:strRef>
          </c:cat>
          <c:val>
            <c:numRef>
              <c:f>工作表1!$C$2:$C$7</c:f>
              <c:numCache>
                <c:formatCode>General</c:formatCode>
                <c:ptCount val="6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8060-40C0-8989-2F7AB58767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8687312"/>
        <c:axId val="438687640"/>
        <c:extLst/>
      </c:radarChart>
      <c:catAx>
        <c:axId val="438687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687640"/>
        <c:crosses val="autoZero"/>
        <c:auto val="1"/>
        <c:lblAlgn val="ctr"/>
        <c:lblOffset val="100"/>
        <c:noMultiLvlLbl val="0"/>
      </c:catAx>
      <c:valAx>
        <c:axId val="438687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687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975327355963421"/>
          <c:y val="0.20301778944298629"/>
          <c:w val="0.28685277763133143"/>
          <c:h val="7.10567220764071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5. Overall Team Performance</a:t>
            </a:r>
            <a:endParaRPr lang="zh-HK"/>
          </a:p>
        </c:rich>
      </c:tx>
      <c:layout>
        <c:manualLayout>
          <c:xMode val="edge"/>
          <c:yMode val="edge"/>
          <c:x val="1.3594495198561424E-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2631071464835532"/>
          <c:y val="0.28632560513269173"/>
          <c:w val="0.46858747539370077"/>
          <c:h val="0.70288116985229021"/>
        </c:manualLayout>
      </c:layout>
      <c:radarChart>
        <c:radarStyle val="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Team Mark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工作表1!$A$2:$A$7</c:f>
              <c:strCache>
                <c:ptCount val="6"/>
                <c:pt idx="0">
                  <c:v>Distribution of Work (e.g. Tasks evenly distributed? Distributed according to members' team roles?)</c:v>
                </c:pt>
                <c:pt idx="1">
                  <c:v>Communication (e.g. With progress? Mutual understanding? Gave constructive feedback? Active listening?)</c:v>
                </c:pt>
                <c:pt idx="2">
                  <c:v>Commitment to the Project (e.g. Extra meetings? Out of lesson time to do this project?)</c:v>
                </c:pt>
                <c:pt idx="3">
                  <c:v>Supporting Others (e.g. Offered help to teammates? Comforted teammates?)</c:v>
                </c:pt>
                <c:pt idx="4">
                  <c:v>Conflict Resolution (e.g. Agreed on something after conflicts?)   (pls input NA if no conflict)</c:v>
                </c:pt>
                <c:pt idx="5">
                  <c:v>Other area: ___________________(pls input NA if no other area)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8</c:v>
                </c:pt>
                <c:pt idx="1">
                  <c:v>6</c:v>
                </c:pt>
                <c:pt idx="2">
                  <c:v>4</c:v>
                </c:pt>
                <c:pt idx="3">
                  <c:v>7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70-40DB-BBD8-F558F87B9218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Max. Mark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工作表1!$A$2:$A$7</c:f>
              <c:strCache>
                <c:ptCount val="6"/>
                <c:pt idx="0">
                  <c:v>Distribution of Work (e.g. Tasks evenly distributed? Distributed according to members' team roles?)</c:v>
                </c:pt>
                <c:pt idx="1">
                  <c:v>Communication (e.g. With progress? Mutual understanding? Gave constructive feedback? Active listening?)</c:v>
                </c:pt>
                <c:pt idx="2">
                  <c:v>Commitment to the Project (e.g. Extra meetings? Out of lesson time to do this project?)</c:v>
                </c:pt>
                <c:pt idx="3">
                  <c:v>Supporting Others (e.g. Offered help to teammates? Comforted teammates?)</c:v>
                </c:pt>
                <c:pt idx="4">
                  <c:v>Conflict Resolution (e.g. Agreed on something after conflicts?)   (pls input NA if no conflict)</c:v>
                </c:pt>
                <c:pt idx="5">
                  <c:v>Other area: ___________________(pls input NA if no other area)</c:v>
                </c:pt>
              </c:strCache>
            </c:strRef>
          </c:cat>
          <c:val>
            <c:numRef>
              <c:f>工作表1!$C$2:$C$7</c:f>
              <c:numCache>
                <c:formatCode>General</c:formatCode>
                <c:ptCount val="6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4A70-40DB-BBD8-F558F87B92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8687312"/>
        <c:axId val="438687640"/>
        <c:extLst/>
      </c:radarChart>
      <c:catAx>
        <c:axId val="438687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687640"/>
        <c:crosses val="autoZero"/>
        <c:auto val="1"/>
        <c:lblAlgn val="ctr"/>
        <c:lblOffset val="100"/>
        <c:noMultiLvlLbl val="0"/>
      </c:catAx>
      <c:valAx>
        <c:axId val="438687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687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975327355963421"/>
          <c:y val="0.20301778944298629"/>
          <c:w val="0.28685277763133143"/>
          <c:h val="7.10567220764071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 sz="2800"/>
              <a:t>7. Individual Performance</a:t>
            </a:r>
            <a:endParaRPr lang="zh-HK" sz="2800"/>
          </a:p>
        </c:rich>
      </c:tx>
      <c:layout>
        <c:manualLayout>
          <c:xMode val="edge"/>
          <c:yMode val="edge"/>
          <c:x val="9.1792104950217702E-4"/>
          <c:y val="1.66601527410493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612647151002884"/>
          <c:y val="0.35006083166020008"/>
          <c:w val="0.28433553752149116"/>
          <c:h val="0.49212088164932599"/>
        </c:manualLayout>
      </c:layout>
      <c:radarChart>
        <c:radarStyle val="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My Mark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工作表1!$A$2:$A$7</c:f>
              <c:strCache>
                <c:ptCount val="6"/>
                <c:pt idx="0">
                  <c:v>Organization skill (e.g. able to delegate workload, take care of members’ responsibilities, and keep members organized) </c:v>
                </c:pt>
                <c:pt idx="1">
                  <c:v>Communication (e.g. Gave constructive feedback? Active listening?)</c:v>
                </c:pt>
                <c:pt idx="2">
                  <c:v>Commitment to the Project (e.g. Extra time to do this project?)</c:v>
                </c:pt>
                <c:pt idx="3">
                  <c:v>Supporting Others (e.g. Offered help to teammates? Comforted team mates?)</c:v>
                </c:pt>
                <c:pt idx="4">
                  <c:v>Conflict Resolution (e.g. Offered solutions on conflicts?)   (pls input NA if no conflict)</c:v>
                </c:pt>
                <c:pt idx="5">
                  <c:v>Other area: ___________________(pls input NA if no other area)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8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70-40DB-BBD8-F558F87B9218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Max. Mark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工作表1!$A$2:$A$7</c:f>
              <c:strCache>
                <c:ptCount val="6"/>
                <c:pt idx="0">
                  <c:v>Organization skill (e.g. able to delegate workload, take care of members’ responsibilities, and keep members organized) </c:v>
                </c:pt>
                <c:pt idx="1">
                  <c:v>Communication (e.g. Gave constructive feedback? Active listening?)</c:v>
                </c:pt>
                <c:pt idx="2">
                  <c:v>Commitment to the Project (e.g. Extra time to do this project?)</c:v>
                </c:pt>
                <c:pt idx="3">
                  <c:v>Supporting Others (e.g. Offered help to teammates? Comforted team mates?)</c:v>
                </c:pt>
                <c:pt idx="4">
                  <c:v>Conflict Resolution (e.g. Offered solutions on conflicts?)   (pls input NA if no conflict)</c:v>
                </c:pt>
                <c:pt idx="5">
                  <c:v>Other area: ___________________(pls input NA if no other area)</c:v>
                </c:pt>
              </c:strCache>
            </c:strRef>
          </c:cat>
          <c:val>
            <c:numRef>
              <c:f>工作表1!$C$2:$C$7</c:f>
              <c:numCache>
                <c:formatCode>General</c:formatCode>
                <c:ptCount val="6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4A70-40DB-BBD8-F558F87B92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8687312"/>
        <c:axId val="438687640"/>
        <c:extLst/>
      </c:radarChart>
      <c:catAx>
        <c:axId val="438687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687640"/>
        <c:crosses val="autoZero"/>
        <c:auto val="1"/>
        <c:lblAlgn val="ctr"/>
        <c:lblOffset val="100"/>
        <c:noMultiLvlLbl val="0"/>
      </c:catAx>
      <c:valAx>
        <c:axId val="438687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687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0372220126955543"/>
          <c:y val="0.30470153087758339"/>
          <c:w val="0.26862143209524014"/>
          <c:h val="5.21828838486493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 sz="2800"/>
              <a:t>7. Individual Performance</a:t>
            </a:r>
            <a:endParaRPr lang="zh-HK" sz="2800"/>
          </a:p>
        </c:rich>
      </c:tx>
      <c:layout>
        <c:manualLayout>
          <c:xMode val="edge"/>
          <c:yMode val="edge"/>
          <c:x val="9.1792104950217702E-4"/>
          <c:y val="1.66601527410493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612647151002884"/>
          <c:y val="0.35006083166020008"/>
          <c:w val="0.28433553752149116"/>
          <c:h val="0.49212088164932599"/>
        </c:manualLayout>
      </c:layout>
      <c:radarChart>
        <c:radarStyle val="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My Mark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工作表1!$A$2:$A$7</c:f>
              <c:strCache>
                <c:ptCount val="6"/>
                <c:pt idx="0">
                  <c:v>Organization skill (e.g. able to delegate workload, take care of members’ responsibilities, and keep members organized) </c:v>
                </c:pt>
                <c:pt idx="1">
                  <c:v>Communication (e.g. Gave constructive feedback? Active listening?)</c:v>
                </c:pt>
                <c:pt idx="2">
                  <c:v>Commitment to the Project (e.g. Extra time to do this project?)</c:v>
                </c:pt>
                <c:pt idx="3">
                  <c:v>Supporting Others (e.g. Offered help to teammates? Comforted team mates?)</c:v>
                </c:pt>
                <c:pt idx="4">
                  <c:v>Conflict Resolution (e.g. Offered solutions on conflicts?)   (pls input NA if no conflict)</c:v>
                </c:pt>
                <c:pt idx="5">
                  <c:v>Other area: ___________________(pls input NA if no other area)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8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70-40DB-BBD8-F558F87B9218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Max. Mark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工作表1!$A$2:$A$7</c:f>
              <c:strCache>
                <c:ptCount val="6"/>
                <c:pt idx="0">
                  <c:v>Organization skill (e.g. able to delegate workload, take care of members’ responsibilities, and keep members organized) </c:v>
                </c:pt>
                <c:pt idx="1">
                  <c:v>Communication (e.g. Gave constructive feedback? Active listening?)</c:v>
                </c:pt>
                <c:pt idx="2">
                  <c:v>Commitment to the Project (e.g. Extra time to do this project?)</c:v>
                </c:pt>
                <c:pt idx="3">
                  <c:v>Supporting Others (e.g. Offered help to teammates? Comforted team mates?)</c:v>
                </c:pt>
                <c:pt idx="4">
                  <c:v>Conflict Resolution (e.g. Offered solutions on conflicts?)   (pls input NA if no conflict)</c:v>
                </c:pt>
                <c:pt idx="5">
                  <c:v>Other area: ___________________(pls input NA if no other area)</c:v>
                </c:pt>
              </c:strCache>
            </c:strRef>
          </c:cat>
          <c:val>
            <c:numRef>
              <c:f>工作表1!$C$2:$C$7</c:f>
              <c:numCache>
                <c:formatCode>General</c:formatCode>
                <c:ptCount val="6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4A70-40DB-BBD8-F558F87B92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8687312"/>
        <c:axId val="438687640"/>
        <c:extLst/>
      </c:radarChart>
      <c:catAx>
        <c:axId val="438687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687640"/>
        <c:crosses val="autoZero"/>
        <c:auto val="1"/>
        <c:lblAlgn val="ctr"/>
        <c:lblOffset val="100"/>
        <c:noMultiLvlLbl val="0"/>
      </c:catAx>
      <c:valAx>
        <c:axId val="438687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687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0372220126955543"/>
          <c:y val="0.30470153087758339"/>
          <c:w val="0.26862143209524014"/>
          <c:h val="5.21828838486493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 sz="2800"/>
              <a:t>7. Individual Performance</a:t>
            </a:r>
            <a:endParaRPr lang="zh-HK" sz="2800"/>
          </a:p>
        </c:rich>
      </c:tx>
      <c:layout>
        <c:manualLayout>
          <c:xMode val="edge"/>
          <c:yMode val="edge"/>
          <c:x val="9.1792104950217702E-4"/>
          <c:y val="1.66601527410493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612647151002884"/>
          <c:y val="0.35006083166020008"/>
          <c:w val="0.28433553752149116"/>
          <c:h val="0.49212088164932599"/>
        </c:manualLayout>
      </c:layout>
      <c:radarChart>
        <c:radarStyle val="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My Mark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工作表1!$A$2:$A$7</c:f>
              <c:strCache>
                <c:ptCount val="6"/>
                <c:pt idx="0">
                  <c:v>Organization skill (e.g. able to delegate workload, take care of members’ responsibilities, and keep members organized) </c:v>
                </c:pt>
                <c:pt idx="1">
                  <c:v>Communication (e.g. Gave constructive feedback? Active listening?)</c:v>
                </c:pt>
                <c:pt idx="2">
                  <c:v>Commitment to the Project (e.g. Extra time to do this project?)</c:v>
                </c:pt>
                <c:pt idx="3">
                  <c:v>Supporting Others (e.g. Offered help to teammates? Comforted team mates?)</c:v>
                </c:pt>
                <c:pt idx="4">
                  <c:v>Conflict Resolution (e.g. Offered solutions on conflicts?)   (pls input NA if no conflict)</c:v>
                </c:pt>
                <c:pt idx="5">
                  <c:v>Other area: ___________________(pls input NA if no other area)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8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70-40DB-BBD8-F558F87B9218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Max. Mark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工作表1!$A$2:$A$7</c:f>
              <c:strCache>
                <c:ptCount val="6"/>
                <c:pt idx="0">
                  <c:v>Organization skill (e.g. able to delegate workload, take care of members’ responsibilities, and keep members organized) </c:v>
                </c:pt>
                <c:pt idx="1">
                  <c:v>Communication (e.g. Gave constructive feedback? Active listening?)</c:v>
                </c:pt>
                <c:pt idx="2">
                  <c:v>Commitment to the Project (e.g. Extra time to do this project?)</c:v>
                </c:pt>
                <c:pt idx="3">
                  <c:v>Supporting Others (e.g. Offered help to teammates? Comforted team mates?)</c:v>
                </c:pt>
                <c:pt idx="4">
                  <c:v>Conflict Resolution (e.g. Offered solutions on conflicts?)   (pls input NA if no conflict)</c:v>
                </c:pt>
                <c:pt idx="5">
                  <c:v>Other area: ___________________(pls input NA if no other area)</c:v>
                </c:pt>
              </c:strCache>
            </c:strRef>
          </c:cat>
          <c:val>
            <c:numRef>
              <c:f>工作表1!$C$2:$C$7</c:f>
              <c:numCache>
                <c:formatCode>General</c:formatCode>
                <c:ptCount val="6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4A70-40DB-BBD8-F558F87B92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8687312"/>
        <c:axId val="438687640"/>
        <c:extLst/>
      </c:radarChart>
      <c:catAx>
        <c:axId val="438687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687640"/>
        <c:crosses val="autoZero"/>
        <c:auto val="1"/>
        <c:lblAlgn val="ctr"/>
        <c:lblOffset val="100"/>
        <c:noMultiLvlLbl val="0"/>
      </c:catAx>
      <c:valAx>
        <c:axId val="438687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687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0372220126955543"/>
          <c:y val="0.30470153087758339"/>
          <c:w val="0.26862143209524014"/>
          <c:h val="5.21828838486493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3AE8C-FC2C-4E9D-B1FC-5CC93958B510}" type="datetimeFigureOut">
              <a:rPr lang="zh-HK" altLang="en-US" smtClean="0"/>
              <a:t>25/3/2023</a:t>
            </a:fld>
            <a:endParaRPr lang="zh-HK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E16C0-1A2E-4FC1-B3C0-99B29D5A147F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12500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sz="1200">
                <a:solidFill>
                  <a:schemeClr val="tx1"/>
                </a:solidFill>
                <a:latin typeface="Century Gothic" panose="020B0502020202020204" pitchFamily="34" charset="0"/>
              </a:rPr>
              <a:t>Teacher please introduce related project brief (student version) and explain the driving question to student.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sz="1200">
                <a:solidFill>
                  <a:schemeClr val="tx1"/>
                </a:solidFill>
                <a:latin typeface="Century Gothic" panose="020B0502020202020204" pitchFamily="34" charset="0"/>
              </a:rPr>
              <a:t>The photo of project brief is subject to change by teacher</a:t>
            </a:r>
          </a:p>
          <a:p>
            <a:endParaRPr lang="en-HK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510710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12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013431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>
                <a:sym typeface="Wingdings" panose="05000000000000000000" pitchFamily="2" charset="2"/>
              </a:rPr>
              <a:t>Date &amp; Time (</a:t>
            </a:r>
            <a:r>
              <a:rPr lang="zh-TW" altLang="en-US">
                <a:sym typeface="Wingdings" panose="05000000000000000000" pitchFamily="2" charset="2"/>
              </a:rPr>
              <a:t>日期及時間</a:t>
            </a:r>
            <a:r>
              <a:rPr lang="en-US" altLang="zh-TW">
                <a:sym typeface="Wingdings" panose="05000000000000000000" pitchFamily="2" charset="2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>
                <a:latin typeface="+mn-lt"/>
              </a:rPr>
              <a:t>Task</a:t>
            </a:r>
            <a:r>
              <a:rPr lang="en-US" altLang="zh-TW" sz="1200" baseline="0">
                <a:latin typeface="+mn-lt"/>
              </a:rPr>
              <a:t> (</a:t>
            </a:r>
            <a:r>
              <a:rPr lang="zh-TW" altLang="en-US" sz="1200" baseline="0">
                <a:latin typeface="+mn-lt"/>
              </a:rPr>
              <a:t>任務</a:t>
            </a:r>
            <a:r>
              <a:rPr lang="en-US" altLang="zh-TW" sz="1200" baseline="0">
                <a:latin typeface="+mn-lt"/>
              </a:rPr>
              <a:t>):  </a:t>
            </a:r>
            <a:r>
              <a:rPr lang="en-US" altLang="zh-HK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 Search information, Set up IG/Website or Video Shooting/Editing, Set and Analyze Questionnaire, Promotion of IG/Website, EA Group Presentation PPT)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HK" sz="1200" b="1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>
                <a:latin typeface="+mn-lt"/>
              </a:rPr>
              <a:t>Venue /</a:t>
            </a:r>
            <a:r>
              <a:rPr lang="en-US" altLang="zh-TW" sz="1200" baseline="0">
                <a:latin typeface="+mn-lt"/>
              </a:rPr>
              <a:t> Platform (</a:t>
            </a:r>
            <a:r>
              <a:rPr lang="zh-TW" altLang="en-US" sz="1200" baseline="0">
                <a:latin typeface="+mn-lt"/>
              </a:rPr>
              <a:t>地點</a:t>
            </a:r>
            <a:r>
              <a:rPr lang="en-US" altLang="zh-TW" sz="1200" baseline="0">
                <a:latin typeface="+mn-lt"/>
              </a:rPr>
              <a:t>/</a:t>
            </a:r>
            <a:r>
              <a:rPr lang="zh-TW" altLang="en-US" sz="1200" baseline="0">
                <a:latin typeface="+mn-lt"/>
              </a:rPr>
              <a:t>平台</a:t>
            </a:r>
            <a:r>
              <a:rPr lang="en-US" altLang="zh-TW" sz="1200" baseline="0">
                <a:latin typeface="+mn-lt"/>
              </a:rPr>
              <a:t>) E.g. Wix.com / sites.google.com / </a:t>
            </a:r>
            <a:r>
              <a:rPr lang="en-US" altLang="zh-TW" sz="1200" baseline="0" err="1">
                <a:latin typeface="+mn-lt"/>
              </a:rPr>
              <a:t>Youtube</a:t>
            </a:r>
            <a:r>
              <a:rPr lang="en-US" altLang="zh-TW" sz="1200" baseline="0">
                <a:latin typeface="+mn-lt"/>
              </a:rPr>
              <a:t> / IG / Google Form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aseline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>
                <a:latin typeface="+mn-lt"/>
              </a:rPr>
              <a:t>Responsible Member(s) (</a:t>
            </a:r>
            <a:r>
              <a:rPr lang="zh-TW" altLang="en-US" sz="1200">
                <a:latin typeface="+mn-lt"/>
              </a:rPr>
              <a:t>負責的組員英文全名 </a:t>
            </a:r>
            <a:r>
              <a:rPr lang="en-US" altLang="zh-TW" sz="1200">
                <a:latin typeface="+mn-lt"/>
              </a:rPr>
              <a:t>English Full Name, </a:t>
            </a:r>
            <a:r>
              <a:rPr lang="zh-TW" altLang="en-US" sz="1200">
                <a:latin typeface="+mn-lt"/>
              </a:rPr>
              <a:t>某些困難任務可多於一人負責</a:t>
            </a:r>
            <a:r>
              <a:rPr lang="en-US" altLang="zh-TW" sz="1200">
                <a:latin typeface="+mn-l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>
                <a:latin typeface="+mn-lt"/>
              </a:rPr>
              <a:t>Resources needed</a:t>
            </a:r>
            <a:r>
              <a:rPr lang="en-US" altLang="zh-TW" sz="1200" baseline="0">
                <a:latin typeface="+mn-lt"/>
              </a:rPr>
              <a:t> (if any) </a:t>
            </a:r>
            <a:r>
              <a:rPr lang="en-US" altLang="zh-TW" sz="1200">
                <a:latin typeface="+mn-lt"/>
              </a:rPr>
              <a:t> (</a:t>
            </a:r>
            <a:r>
              <a:rPr lang="zh-TW" altLang="en-US" baseline="0">
                <a:sym typeface="Wingdings" panose="05000000000000000000" pitchFamily="2" charset="2"/>
              </a:rPr>
              <a:t>所需物資</a:t>
            </a:r>
            <a:r>
              <a:rPr lang="en-US" altLang="zh-TW" baseline="0">
                <a:sym typeface="Wingdings" panose="05000000000000000000" pitchFamily="2" charset="2"/>
              </a:rPr>
              <a:t>)</a:t>
            </a:r>
            <a:endParaRPr lang="en-US" altLang="zh-TW" sz="120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>
              <a:latin typeface="+mn-lt"/>
            </a:endParaRPr>
          </a:p>
          <a:p>
            <a:pPr rtl="0" eaLnBrk="1" fontAlgn="t" latinLnBrk="0" hangingPunct="1"/>
            <a:r>
              <a:rPr lang="en-US" altLang="zh-HK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Tang Cheuk </a:t>
            </a:r>
            <a:r>
              <a:rPr lang="en-US" altLang="zh-HK" sz="1200" b="1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</a:t>
            </a:r>
            <a:endParaRPr lang="en-HK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altLang="zh-HK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Dong  Siu Him</a:t>
            </a:r>
            <a:endParaRPr lang="en-HK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altLang="zh-HK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 wing Yin</a:t>
            </a:r>
            <a:endParaRPr lang="en-HK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altLang="zh-HK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 Chun Kit</a:t>
            </a:r>
            <a:endParaRPr lang="en-HK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altLang="zh-HK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Hung </a:t>
            </a:r>
            <a:r>
              <a:rPr lang="en-US" altLang="zh-HK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Yat</a:t>
            </a:r>
            <a:r>
              <a:rPr lang="en-US" altLang="zh-HK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Shan</a:t>
            </a:r>
            <a:endParaRPr lang="en-HK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altLang="zh-HK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Mercado </a:t>
            </a:r>
            <a:r>
              <a:rPr lang="en-US" altLang="zh-HK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J.k</a:t>
            </a:r>
            <a:r>
              <a:rPr lang="en-US" altLang="zh-HK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Leon</a:t>
            </a:r>
            <a:endParaRPr lang="en-HK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>
              <a:latin typeface="+mn-lt"/>
            </a:endParaRPr>
          </a:p>
          <a:p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13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978165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K"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B. Expected Difficulties 1</a:t>
            </a:r>
            <a:r>
              <a:rPr lang="en-US" altLang="zh-TW"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2  (</a:t>
            </a:r>
            <a:r>
              <a:rPr lang="zh-TW" altLang="en-US"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寫出</a:t>
            </a:r>
            <a:r>
              <a:rPr lang="zh-TW" altLang="en-US"/>
              <a:t>在籌備過程</a:t>
            </a:r>
            <a:r>
              <a:rPr lang="en-US" altLang="zh-TW"/>
              <a:t>/</a:t>
            </a:r>
            <a:r>
              <a:rPr lang="zh-TW" altLang="en-US"/>
              <a:t>活動當天，兩個可能會出現的困難</a:t>
            </a:r>
            <a:r>
              <a:rPr lang="en-US" altLang="zh-TW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/>
              <a:t>C.</a:t>
            </a:r>
            <a:r>
              <a:rPr lang="en-US" altLang="zh-TW" baseline="0"/>
              <a:t> Prepare Prototype (All team members) </a:t>
            </a:r>
            <a:r>
              <a:rPr lang="zh-TW" altLang="en-US" baseline="0"/>
              <a:t>所有隊員一同創作</a:t>
            </a:r>
            <a:r>
              <a:rPr lang="en-US" altLang="zh-TW" baseline="0"/>
              <a:t>Prototype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/>
              <a:t>     Date of Submitting Prototype: </a:t>
            </a:r>
            <a:r>
              <a:rPr lang="zh-TW" altLang="en-US" baseline="0"/>
              <a:t>請向老師查詢</a:t>
            </a:r>
            <a:endParaRPr lang="en-US" altLang="zh-TW" baseline="0"/>
          </a:p>
          <a:p>
            <a:endParaRPr lang="en-US" altLang="zh-HK" sz="1200"/>
          </a:p>
          <a:p>
            <a:r>
              <a:rPr lang="en-US" altLang="zh-HK" sz="1200"/>
              <a:t>*Students</a:t>
            </a:r>
            <a:r>
              <a:rPr lang="en-US" altLang="zh-HK" sz="1200" baseline="0"/>
              <a:t> have to submit prototype such as Website or IG outline / video </a:t>
            </a:r>
            <a:r>
              <a:rPr lang="en-US" altLang="zh-HK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 board / drafted questionnaire / drafted activity rundown / video clips / drafted IG or website etc. to teacher before Step 3 (Mid-term Evaluation).</a:t>
            </a:r>
          </a:p>
          <a:p>
            <a:endParaRPr lang="en-US" altLang="zh-TW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zh-TW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同學需於</a:t>
            </a:r>
            <a:r>
              <a:rPr lang="en-US" altLang="zh-HK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3 (Mid-term Evaluation)</a:t>
            </a:r>
            <a:r>
              <a:rPr lang="zh-TW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之前</a:t>
            </a:r>
            <a:r>
              <a:rPr lang="en-US" altLang="zh-TW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提交</a:t>
            </a:r>
            <a:r>
              <a:rPr lang="en-US" altLang="zh-TW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r>
              <a:rPr lang="zh-TW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半製成品</a:t>
            </a:r>
            <a:r>
              <a:rPr lang="en-US" altLang="zh-TW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</a:t>
            </a:r>
            <a:r>
              <a:rPr lang="en-US" altLang="zh-TW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TW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網頁或</a:t>
            </a:r>
            <a:r>
              <a:rPr lang="en-US" altLang="zh-TW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</a:t>
            </a:r>
            <a:r>
              <a:rPr lang="zh-TW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大綱 </a:t>
            </a:r>
            <a:r>
              <a:rPr lang="en-US" altLang="zh-TW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zh-TW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短片大綱 </a:t>
            </a:r>
            <a:r>
              <a:rPr lang="en-US" altLang="zh-TW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zh-TW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問卷初稿 </a:t>
            </a:r>
            <a:r>
              <a:rPr lang="en-US" altLang="zh-TW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zh-TW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活動流程</a:t>
            </a:r>
            <a:r>
              <a:rPr lang="zh-TW" altLang="en-US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zh-TW" altLang="en-US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零碎</a:t>
            </a:r>
            <a:r>
              <a:rPr lang="zh-TW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短片 </a:t>
            </a:r>
            <a:r>
              <a:rPr lang="en-US" altLang="zh-TW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zh-TW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網頁初稿等</a:t>
            </a:r>
            <a:r>
              <a:rPr lang="en-US" altLang="zh-TW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zh-HK" alt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14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86769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sz="1500"/>
              <a:t>Students</a:t>
            </a:r>
            <a:r>
              <a:rPr lang="en-US" altLang="zh-HK" sz="1500" baseline="0"/>
              <a:t> have to submit prototype such as </a:t>
            </a:r>
            <a:r>
              <a:rPr lang="en-US" altLang="zh-HK"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 board / drafted questionnaire / drafted activity rundown / video clips / drafted website to teacher before Step 3 (Mid-term Evaluation).</a:t>
            </a:r>
          </a:p>
          <a:p>
            <a:endParaRPr lang="en-US" altLang="zh-TW" sz="15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同學需於</a:t>
            </a:r>
            <a:r>
              <a:rPr lang="en-US" altLang="zh-HK"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3 (Mid-term Evaluation)</a:t>
            </a:r>
            <a:r>
              <a:rPr lang="zh-TW" altLang="en-US"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之前</a:t>
            </a:r>
            <a:r>
              <a:rPr lang="en-US" altLang="zh-TW"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提交</a:t>
            </a:r>
            <a:r>
              <a:rPr lang="en-US" altLang="zh-TW"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r>
              <a:rPr lang="zh-TW" altLang="en-US"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半製成品</a:t>
            </a:r>
            <a:r>
              <a:rPr lang="en-US" altLang="zh-TW"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</a:t>
            </a:r>
            <a:r>
              <a:rPr lang="en-US" altLang="zh-TW"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TW" altLang="en-US"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短片大綱 </a:t>
            </a:r>
            <a:r>
              <a:rPr lang="en-US" altLang="zh-TW"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zh-TW" altLang="en-US"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問卷初稿 </a:t>
            </a:r>
            <a:r>
              <a:rPr lang="en-US" altLang="zh-TW"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zh-TW" altLang="en-US"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活動流程</a:t>
            </a:r>
            <a:r>
              <a:rPr lang="zh-TW" altLang="en-US" sz="15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5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zh-TW" altLang="en-US" sz="15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零碎</a:t>
            </a:r>
            <a:r>
              <a:rPr lang="zh-TW" altLang="en-US"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短片 </a:t>
            </a:r>
            <a:r>
              <a:rPr lang="en-US" altLang="zh-TW"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zh-TW" altLang="en-US"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網頁初稿等</a:t>
            </a:r>
            <a:r>
              <a:rPr lang="en-US" altLang="zh-TW"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zh-HK" altLang="en-US" sz="15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15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905946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https://product-design-prototype-experts.com/why-a-prototype/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D6F28-5B3F-4AE3-B3A2-453D67C9C3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73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/>
              <a:t>To</a:t>
            </a:r>
            <a:r>
              <a:rPr lang="en-US" altLang="zh-HK" baseline="0"/>
              <a:t> be completed during Tutorial 3</a:t>
            </a:r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24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124935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 implement the service, release promotional video or website, collect feedback from participants or viewers, analyze the result of questionnaire.</a:t>
            </a:r>
            <a:r>
              <a:rPr lang="en-US" altLang="zh-HK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HK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prepare</a:t>
            </a:r>
            <a:r>
              <a:rPr lang="en-US" altLang="zh-HK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 Project Presentation.</a:t>
            </a:r>
            <a:endParaRPr lang="en-US" altLang="zh-HK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HK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</a:t>
            </a:r>
            <a:r>
              <a:rPr lang="en-US" altLang="zh-TW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TW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進行義工服務</a:t>
            </a:r>
            <a:r>
              <a:rPr lang="zh-TW" altLang="en-US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、發放短片或網頁、收集</a:t>
            </a:r>
            <a:r>
              <a:rPr lang="en-US" altLang="zh-TW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TW" altLang="en-US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分析問卷等 </a:t>
            </a:r>
            <a:r>
              <a:rPr lang="en-US" altLang="zh-TW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TW" altLang="en-US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及預備</a:t>
            </a:r>
            <a:r>
              <a:rPr lang="en-US" altLang="zh-TW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</a:t>
            </a:r>
            <a:r>
              <a:rPr lang="zh-TW" altLang="en-US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匯報</a:t>
            </a:r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27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44232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baseline="0"/>
              <a:t>1.1 </a:t>
            </a:r>
            <a:r>
              <a:rPr lang="zh-TW" altLang="en-US" baseline="0"/>
              <a:t>請填上所選的</a:t>
            </a:r>
            <a:r>
              <a:rPr lang="en-US" altLang="zh-TW" baseline="0"/>
              <a:t>SDG</a:t>
            </a:r>
            <a:r>
              <a:rPr lang="zh-TW" altLang="en-US" baseline="0"/>
              <a:t>號碼及名稱。 </a:t>
            </a:r>
            <a:r>
              <a:rPr lang="en-US" altLang="zh-TW" baseline="0"/>
              <a:t>(</a:t>
            </a:r>
            <a:r>
              <a:rPr lang="zh-TW" altLang="en-US" b="1" i="1" baseline="0">
                <a:solidFill>
                  <a:srgbClr val="FF0000"/>
                </a:solidFill>
              </a:rPr>
              <a:t>該</a:t>
            </a:r>
            <a:r>
              <a:rPr lang="en-US" altLang="zh-TW" b="1" i="1" baseline="0">
                <a:solidFill>
                  <a:srgbClr val="FF0000"/>
                </a:solidFill>
              </a:rPr>
              <a:t>SDG</a:t>
            </a:r>
            <a:r>
              <a:rPr lang="zh-TW" altLang="en-US" b="1" i="1" baseline="0">
                <a:solidFill>
                  <a:srgbClr val="FF0000"/>
                </a:solidFill>
              </a:rPr>
              <a:t>可以是你的行業引起的社區問題</a:t>
            </a:r>
            <a:r>
              <a:rPr lang="en-US" altLang="zh-TW" b="1" i="1" baseline="0">
                <a:solidFill>
                  <a:srgbClr val="FF0000"/>
                </a:solidFill>
              </a:rPr>
              <a:t>, </a:t>
            </a:r>
            <a:r>
              <a:rPr lang="zh-TW" altLang="en-US" b="1" i="1" u="sng" baseline="0">
                <a:solidFill>
                  <a:srgbClr val="FF0000"/>
                </a:solidFill>
              </a:rPr>
              <a:t>或是</a:t>
            </a:r>
            <a:r>
              <a:rPr lang="zh-TW" altLang="en-US" b="1" i="1" u="none" baseline="0">
                <a:solidFill>
                  <a:srgbClr val="FF0000"/>
                </a:solidFill>
              </a:rPr>
              <a:t> </a:t>
            </a:r>
            <a:r>
              <a:rPr lang="zh-TW" altLang="en-US" b="1" i="1" baseline="0">
                <a:solidFill>
                  <a:srgbClr val="FF0000"/>
                </a:solidFill>
              </a:rPr>
              <a:t>運用你的行業知識去改善的可持續發展目標</a:t>
            </a:r>
            <a:r>
              <a:rPr lang="en-US" altLang="zh-TW" baseline="0"/>
              <a:t>)</a:t>
            </a:r>
            <a:endParaRPr lang="en-HK" altLang="zh-TW" baseline="0"/>
          </a:p>
          <a:p>
            <a:r>
              <a:rPr lang="en-US" altLang="zh-TW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1.1  SDG related to your industry : It can be a problem of that SDG caused by your industry </a:t>
            </a:r>
            <a:r>
              <a:rPr lang="en-US" altLang="zh-TW" sz="1200" b="1" i="1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en-US" altLang="zh-TW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using your industry knowledge to solve a SDG problem / achieve a SDG.</a:t>
            </a:r>
          </a:p>
          <a:p>
            <a:endParaRPr lang="en-US" altLang="zh-HK"/>
          </a:p>
          <a:p>
            <a:r>
              <a:rPr lang="en-US" altLang="zh-HK"/>
              <a:t>1.2</a:t>
            </a:r>
            <a:r>
              <a:rPr lang="en-US" altLang="zh-TW"/>
              <a:t> </a:t>
            </a:r>
            <a:r>
              <a:rPr lang="zh-TW" altLang="en-US"/>
              <a:t>請寫出其中一個社區</a:t>
            </a:r>
            <a:r>
              <a:rPr lang="en-US" altLang="zh-TW"/>
              <a:t>/</a:t>
            </a:r>
            <a:r>
              <a:rPr lang="zh-TW" altLang="en-US">
                <a:solidFill>
                  <a:schemeClr val="tx1"/>
                </a:solidFill>
                <a:uFillTx/>
              </a:rPr>
              <a:t>人類</a:t>
            </a:r>
            <a:r>
              <a:rPr lang="zh-TW" altLang="en-US"/>
              <a:t>面對的問題</a:t>
            </a:r>
            <a:r>
              <a:rPr lang="en-US" altLang="zh-TW"/>
              <a:t>, </a:t>
            </a:r>
            <a:r>
              <a:rPr lang="zh-TW" altLang="en-US" strike="noStrike"/>
              <a:t>需要乎合所選的</a:t>
            </a:r>
            <a:r>
              <a:rPr lang="en-US" altLang="zh-TW" strike="noStrike"/>
              <a:t>SDG</a:t>
            </a:r>
            <a:r>
              <a:rPr lang="en-US" altLang="zh-TW"/>
              <a:t>, </a:t>
            </a:r>
            <a:r>
              <a:rPr lang="zh-TW" altLang="en-US"/>
              <a:t>並列舉有關問題的數據或證據</a:t>
            </a:r>
            <a:r>
              <a:rPr lang="en-US" altLang="zh-TW"/>
              <a:t>(</a:t>
            </a:r>
            <a:r>
              <a:rPr lang="zh-TW" altLang="en-US"/>
              <a:t>例子</a:t>
            </a:r>
            <a:r>
              <a:rPr lang="en-US" altLang="zh-TW"/>
              <a:t>)</a:t>
            </a:r>
            <a:r>
              <a:rPr lang="zh-TW" altLang="en-US"/>
              <a:t>。</a:t>
            </a:r>
            <a:endParaRPr lang="en-US" altLang="zh-TW"/>
          </a:p>
          <a:p>
            <a:r>
              <a:rPr lang="en-US" altLang="zh-HK" baseline="0"/>
              <a:t>       </a:t>
            </a:r>
            <a:r>
              <a:rPr lang="zh-TW" altLang="en-US" baseline="0"/>
              <a:t>並在參考</a:t>
            </a:r>
            <a:r>
              <a:rPr lang="en-US" altLang="zh-TW" baseline="0"/>
              <a:t>(Reference)</a:t>
            </a:r>
            <a:r>
              <a:rPr lang="zh-TW" altLang="en-US" baseline="0"/>
              <a:t>欄上寫下資料來源</a:t>
            </a:r>
            <a:r>
              <a:rPr lang="zh-TW" altLang="en-US"/>
              <a:t>。</a:t>
            </a:r>
            <a:endParaRPr lang="en-US" altLang="zh-TW" baseline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baseline="0"/>
              <a:t>1.3 </a:t>
            </a:r>
            <a:r>
              <a:rPr lang="zh-TW" altLang="en-US" baseline="0"/>
              <a:t>承上題</a:t>
            </a:r>
            <a:r>
              <a:rPr lang="en-US" altLang="zh-TW" baseline="0"/>
              <a:t>, </a:t>
            </a:r>
            <a:r>
              <a:rPr lang="zh-TW" altLang="en-US" baseline="0"/>
              <a:t>請寫出該問題的成因，然後參考</a:t>
            </a:r>
            <a:r>
              <a:rPr lang="en-US" altLang="zh-TW" baseline="0"/>
              <a:t>(Reference)</a:t>
            </a:r>
            <a:r>
              <a:rPr lang="zh-TW" altLang="en-US" baseline="0"/>
              <a:t>欄上寫下資料來源</a:t>
            </a:r>
            <a:r>
              <a:rPr lang="zh-TW" altLang="en-US"/>
              <a:t>。</a:t>
            </a:r>
            <a:endParaRPr lang="en-US" altLang="zh-TW" baseline="0"/>
          </a:p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31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20941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altLang="zh-TW" sz="1800" b="1">
                <a:solidFill>
                  <a:schemeClr val="tx1"/>
                </a:solidFill>
              </a:rPr>
              <a:t>Content of the project </a:t>
            </a:r>
            <a:r>
              <a:rPr lang="zh-TW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項目內容</a:t>
            </a:r>
            <a:endParaRPr lang="en-HK" altLang="zh-TW" sz="1800" b="1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HK" altLang="zh-TW">
                <a:solidFill>
                  <a:schemeClr val="tx1"/>
                </a:solidFill>
              </a:rPr>
              <a:t>2.1 What have your group done finally in the project?  </a:t>
            </a:r>
            <a:r>
              <a:rPr lang="zh-TW" altLang="en-US">
                <a:solidFill>
                  <a:schemeClr val="tx1"/>
                </a:solidFill>
              </a:rPr>
              <a:t>你小組的項目最後完成了什麼工作</a:t>
            </a:r>
            <a:r>
              <a:rPr lang="en-US" altLang="zh-TW">
                <a:solidFill>
                  <a:schemeClr val="tx1"/>
                </a:solidFill>
              </a:rPr>
              <a:t>? </a:t>
            </a:r>
            <a:endParaRPr lang="en-HK" altLang="zh-TW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HK" altLang="zh-TW">
              <a:solidFill>
                <a:schemeClr val="tx1"/>
              </a:solidFill>
            </a:endParaRPr>
          </a:p>
          <a:p>
            <a:r>
              <a:rPr lang="en-HK" altLang="zh-HK" sz="1200">
                <a:solidFill>
                  <a:schemeClr val="tx1"/>
                </a:solidFill>
              </a:rPr>
              <a:t>Date</a:t>
            </a:r>
            <a:r>
              <a:rPr lang="zh-TW" altLang="en-US" sz="1200">
                <a:solidFill>
                  <a:schemeClr val="tx1"/>
                </a:solidFill>
              </a:rPr>
              <a:t>日期</a:t>
            </a:r>
            <a:r>
              <a:rPr lang="en-HK" altLang="zh-HK" sz="1200">
                <a:solidFill>
                  <a:schemeClr val="tx1"/>
                </a:solidFill>
              </a:rPr>
              <a:t>:</a:t>
            </a:r>
          </a:p>
          <a:p>
            <a:r>
              <a:rPr lang="en-HK" altLang="zh-HK" sz="1200">
                <a:solidFill>
                  <a:schemeClr val="tx1"/>
                </a:solidFill>
              </a:rPr>
              <a:t>Time</a:t>
            </a:r>
            <a:r>
              <a:rPr lang="zh-TW" altLang="en-US" sz="1200">
                <a:solidFill>
                  <a:schemeClr val="tx1"/>
                </a:solidFill>
              </a:rPr>
              <a:t>時間</a:t>
            </a:r>
            <a:r>
              <a:rPr lang="en-HK" altLang="zh-HK" sz="1200">
                <a:solidFill>
                  <a:schemeClr val="tx1"/>
                </a:solidFill>
              </a:rPr>
              <a:t>:</a:t>
            </a:r>
          </a:p>
          <a:p>
            <a:r>
              <a:rPr lang="en-HK" altLang="zh-HK" sz="1200">
                <a:solidFill>
                  <a:schemeClr val="tx1"/>
                </a:solidFill>
              </a:rPr>
              <a:t>Location/Platform </a:t>
            </a:r>
            <a:r>
              <a:rPr lang="zh-TW" altLang="en-US" sz="1200">
                <a:solidFill>
                  <a:schemeClr val="tx1"/>
                </a:solidFill>
              </a:rPr>
              <a:t>地點</a:t>
            </a:r>
            <a:r>
              <a:rPr lang="en-US" altLang="zh-TW" sz="1200">
                <a:solidFill>
                  <a:schemeClr val="tx1"/>
                </a:solidFill>
              </a:rPr>
              <a:t>/ </a:t>
            </a:r>
            <a:r>
              <a:rPr lang="zh-TW" altLang="en-US" sz="1200">
                <a:solidFill>
                  <a:schemeClr val="tx1"/>
                </a:solidFill>
              </a:rPr>
              <a:t>平台</a:t>
            </a:r>
            <a:r>
              <a:rPr lang="en-HK" altLang="zh-HK" sz="1200">
                <a:solidFill>
                  <a:schemeClr val="tx1"/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altLang="zh-HK" sz="1600"/>
              <a:t>Format </a:t>
            </a:r>
            <a:r>
              <a:rPr lang="en-US" altLang="zh-TW" sz="1200"/>
              <a:t>(e.g., online workshop / video) </a:t>
            </a:r>
            <a:r>
              <a:rPr lang="en-HK" altLang="zh-HK" sz="1600"/>
              <a:t>&amp; Content: </a:t>
            </a:r>
            <a:r>
              <a:rPr lang="zh-TW" altLang="en-US" sz="1200">
                <a:solidFill>
                  <a:schemeClr val="tx1"/>
                </a:solidFill>
              </a:rPr>
              <a:t>形式</a:t>
            </a:r>
            <a:r>
              <a:rPr lang="en-US" altLang="zh-TW" sz="1200" baseline="0">
                <a:solidFill>
                  <a:schemeClr val="tx1"/>
                </a:solidFill>
              </a:rPr>
              <a:t> (e.g., </a:t>
            </a:r>
            <a:r>
              <a:rPr lang="zh-TW" altLang="en-US" sz="1200" baseline="0">
                <a:solidFill>
                  <a:schemeClr val="tx1"/>
                </a:solidFill>
              </a:rPr>
              <a:t>線上工作坊</a:t>
            </a:r>
            <a:r>
              <a:rPr lang="en-US" altLang="zh-TW" sz="1200" baseline="0">
                <a:solidFill>
                  <a:schemeClr val="tx1"/>
                </a:solidFill>
              </a:rPr>
              <a:t>/</a:t>
            </a:r>
            <a:r>
              <a:rPr lang="zh-TW" altLang="en-US" sz="1200" baseline="0">
                <a:solidFill>
                  <a:schemeClr val="tx1"/>
                </a:solidFill>
              </a:rPr>
              <a:t>影片</a:t>
            </a:r>
            <a:r>
              <a:rPr lang="en-US" altLang="zh-TW" sz="1200" baseline="0">
                <a:solidFill>
                  <a:schemeClr val="tx1"/>
                </a:solidFill>
              </a:rPr>
              <a:t>) </a:t>
            </a:r>
            <a:r>
              <a:rPr lang="zh-TW" altLang="en-US" sz="1200">
                <a:solidFill>
                  <a:schemeClr val="tx1"/>
                </a:solidFill>
              </a:rPr>
              <a:t>和內容</a:t>
            </a:r>
            <a:r>
              <a:rPr lang="en-HK" altLang="zh-HK" sz="1200">
                <a:solidFill>
                  <a:schemeClr val="tx1"/>
                </a:solidFill>
              </a:rPr>
              <a:t>: </a:t>
            </a:r>
          </a:p>
          <a:p>
            <a:r>
              <a:rPr lang="en-HK" altLang="zh-HK" sz="1200">
                <a:solidFill>
                  <a:schemeClr val="tx1"/>
                </a:solidFill>
              </a:rPr>
              <a:t>No. of participants / Hit rate / No. of views: </a:t>
            </a:r>
            <a:r>
              <a:rPr lang="zh-TW" altLang="en-US" sz="1200">
                <a:solidFill>
                  <a:schemeClr val="tx1"/>
                </a:solidFill>
              </a:rPr>
              <a:t>參加者人數 </a:t>
            </a:r>
            <a:r>
              <a:rPr lang="en-US" altLang="zh-TW" sz="1200">
                <a:solidFill>
                  <a:schemeClr val="tx1"/>
                </a:solidFill>
              </a:rPr>
              <a:t>/ </a:t>
            </a:r>
            <a:r>
              <a:rPr lang="zh-TW" altLang="en-US" sz="1200">
                <a:solidFill>
                  <a:schemeClr val="tx1"/>
                </a:solidFill>
              </a:rPr>
              <a:t>點擊率 </a:t>
            </a:r>
            <a:r>
              <a:rPr lang="en-US" altLang="zh-TW" sz="1200">
                <a:solidFill>
                  <a:schemeClr val="tx1"/>
                </a:solidFill>
              </a:rPr>
              <a:t>/ </a:t>
            </a:r>
            <a:r>
              <a:rPr lang="zh-TW" altLang="en-US" sz="1200">
                <a:solidFill>
                  <a:schemeClr val="tx1"/>
                </a:solidFill>
              </a:rPr>
              <a:t>觀看人數</a:t>
            </a:r>
            <a:r>
              <a:rPr lang="en-US" altLang="zh-TW" sz="1200">
                <a:solidFill>
                  <a:schemeClr val="tx1"/>
                </a:solidFill>
              </a:rPr>
              <a:t>): </a:t>
            </a:r>
            <a:endParaRPr lang="en-HK" altLang="zh-HK" sz="120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>
                <a:solidFill>
                  <a:schemeClr val="tx1"/>
                </a:solidFill>
              </a:rPr>
              <a:t>Link of the project (if any): </a:t>
            </a:r>
            <a:r>
              <a:rPr lang="zh-TW" altLang="en-US" sz="1200">
                <a:solidFill>
                  <a:schemeClr val="tx1"/>
                </a:solidFill>
              </a:rPr>
              <a:t>項目的網址 </a:t>
            </a:r>
            <a:r>
              <a:rPr lang="en-US" altLang="zh-TW" sz="1200">
                <a:solidFill>
                  <a:schemeClr val="tx1"/>
                </a:solidFill>
              </a:rPr>
              <a:t>(</a:t>
            </a:r>
            <a:r>
              <a:rPr lang="zh-TW" altLang="en-US" sz="1200">
                <a:solidFill>
                  <a:schemeClr val="tx1"/>
                </a:solidFill>
              </a:rPr>
              <a:t>如有</a:t>
            </a:r>
            <a:r>
              <a:rPr lang="en-US" altLang="zh-TW" sz="1200">
                <a:solidFill>
                  <a:schemeClr val="tx1"/>
                </a:solidFill>
              </a:rPr>
              <a:t>): </a:t>
            </a:r>
            <a:endParaRPr lang="zh-HK" altLang="en-US" sz="12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HK" altLang="zh-TW">
                <a:solidFill>
                  <a:schemeClr val="tx1"/>
                </a:solidFill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altLang="zh-TW">
                <a:solidFill>
                  <a:schemeClr val="tx1"/>
                </a:solidFill>
              </a:rPr>
              <a:t>Photo if available </a:t>
            </a:r>
            <a:r>
              <a:rPr lang="en-US" altLang="zh-TW"/>
              <a:t>(highly recommend):  </a:t>
            </a:r>
            <a:r>
              <a:rPr lang="zh-TW" altLang="en-US"/>
              <a:t>項目照片 </a:t>
            </a:r>
            <a:r>
              <a:rPr lang="en-US" altLang="zh-TW"/>
              <a:t>(</a:t>
            </a:r>
            <a:r>
              <a:rPr lang="zh-TW" altLang="en-US"/>
              <a:t>高度建議提供</a:t>
            </a:r>
            <a:r>
              <a:rPr lang="en-US" altLang="zh-TW"/>
              <a:t>) </a:t>
            </a:r>
            <a:endParaRPr lang="en-HK" altLang="zh-TW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altLang="zh-TW">
              <a:solidFill>
                <a:schemeClr val="tx1"/>
              </a:solidFill>
            </a:endParaRPr>
          </a:p>
          <a:p>
            <a:endParaRPr lang="zh-HK" altLang="en-US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32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6507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altLang="zh-HK"/>
              <a:t>2.2 </a:t>
            </a:r>
            <a:r>
              <a:rPr lang="en-HK" altLang="zh-HK" u="sng"/>
              <a:t>How</a:t>
            </a:r>
            <a:r>
              <a:rPr lang="en-HK" altLang="zh-HK"/>
              <a:t> did your group apply </a:t>
            </a:r>
            <a:r>
              <a:rPr lang="en-HK" altLang="zh-HK" u="sng"/>
              <a:t>industry knowledge</a:t>
            </a:r>
            <a:r>
              <a:rPr lang="en-HK" altLang="zh-HK"/>
              <a:t> or </a:t>
            </a:r>
            <a:r>
              <a:rPr lang="en-HK" altLang="zh-HK" u="sng"/>
              <a:t>talents/interest</a:t>
            </a:r>
            <a:r>
              <a:rPr lang="en-HK" altLang="zh-HK"/>
              <a:t> in the project? P</a:t>
            </a:r>
            <a:r>
              <a:rPr lang="en-US" altLang="zh-HK"/>
              <a:t>lease elaborate with detailed example(s).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K"/>
              <a:t>      </a:t>
            </a:r>
            <a:r>
              <a:rPr lang="zh-TW" altLang="en-US"/>
              <a:t>你的小組如何應用你們就讀科目的專業知識或能力</a:t>
            </a:r>
            <a:r>
              <a:rPr lang="en-US" altLang="zh-TW"/>
              <a:t>/</a:t>
            </a:r>
            <a:r>
              <a:rPr lang="zh-TW" altLang="en-US"/>
              <a:t>興趣在這個項目上</a:t>
            </a:r>
            <a:r>
              <a:rPr lang="en-US" altLang="zh-TW"/>
              <a:t>? </a:t>
            </a:r>
            <a:r>
              <a:rPr lang="zh-TW" altLang="en-US"/>
              <a:t>請以詳細的例子作闡述。</a:t>
            </a:r>
            <a:endParaRPr lang="en-HK" altLang="zh-HK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33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9045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K"/>
              <a:t>Teacher can ask</a:t>
            </a:r>
            <a:r>
              <a:rPr lang="en-US" altLang="zh-HK" baseline="0"/>
              <a:t> students to fill in the appropriate dates.</a:t>
            </a:r>
            <a:endParaRPr lang="zh-HK" altLang="en-US"/>
          </a:p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222617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altLang="zh-TW" sz="1400" b="1"/>
              <a:t>3. Outcome of the Project </a:t>
            </a:r>
            <a:r>
              <a:rPr lang="zh-TW" altLang="en-US" sz="1400" b="1"/>
              <a:t>項目的成果</a:t>
            </a:r>
            <a:endParaRPr lang="en-HK" altLang="zh-TW" sz="1400" b="1"/>
          </a:p>
          <a:p>
            <a:pPr marL="0" indent="0">
              <a:buNone/>
            </a:pPr>
            <a:r>
              <a:rPr lang="en-HK" altLang="zh-TW"/>
              <a:t>Are the expected </a:t>
            </a:r>
            <a:r>
              <a:rPr lang="en-HK" altLang="zh-TW" u="sng"/>
              <a:t>outcomes achieved</a:t>
            </a:r>
            <a:r>
              <a:rPr lang="en-HK" altLang="zh-TW"/>
              <a:t>? </a:t>
            </a:r>
            <a:r>
              <a:rPr lang="en-US" altLang="zh-TW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Please give </a:t>
            </a:r>
            <a:r>
              <a:rPr lang="en-US" altLang="zh-TW" u="sng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evidence(s)</a:t>
            </a:r>
            <a:r>
              <a:rPr lang="en-US" altLang="zh-TW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to explain.  </a:t>
            </a:r>
          </a:p>
          <a:p>
            <a:pPr marL="0" indent="0">
              <a:buNone/>
            </a:pPr>
            <a:r>
              <a:rPr lang="zh-TW" altLang="en-US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項目的預計成果有達成嗎</a:t>
            </a:r>
            <a:r>
              <a:rPr lang="en-US" altLang="zh-TW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? </a:t>
            </a:r>
            <a:r>
              <a:rPr lang="zh-TW" altLang="en-US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請提供證據以作解說。</a:t>
            </a:r>
            <a:endParaRPr lang="en-US" altLang="zh-TW" kern="100">
              <a:solidFill>
                <a:srgbClr val="000000"/>
              </a:solidFill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kern="100">
              <a:solidFill>
                <a:srgbClr val="000000"/>
              </a:solidFill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0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(e.g. Questionnaire result, feedback from participants/community, etc.)</a:t>
            </a:r>
          </a:p>
          <a:p>
            <a:pPr marL="0" indent="0">
              <a:buNone/>
            </a:pPr>
            <a:r>
              <a:rPr lang="en-US" altLang="zh-TW" sz="10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(e.g., </a:t>
            </a:r>
            <a:r>
              <a:rPr lang="zh-TW" altLang="en-US" sz="10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問卷調查結果</a:t>
            </a:r>
            <a:r>
              <a:rPr lang="en-US" altLang="zh-TW" sz="10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zh-TW" altLang="en-US" sz="10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參與者 </a:t>
            </a:r>
            <a:r>
              <a:rPr lang="en-US" altLang="zh-TW" sz="10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/ </a:t>
            </a:r>
            <a:r>
              <a:rPr lang="zh-TW" altLang="en-US" sz="10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社群的意見回饋</a:t>
            </a:r>
            <a:r>
              <a:rPr lang="en-US" altLang="zh-TW" sz="10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zh-TW" altLang="en-US" sz="10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等等。</a:t>
            </a:r>
            <a:r>
              <a:rPr lang="en-US" altLang="zh-TW" sz="10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altLang="zh-TW" sz="1000" b="0" kern="100">
              <a:solidFill>
                <a:srgbClr val="000000"/>
              </a:solidFill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b="0" kern="10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Link of the online questionnaire (if any):  </a:t>
            </a:r>
            <a:r>
              <a:rPr lang="zh-TW" altLang="en-US" sz="1000" b="0" kern="10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網上問卷的網址 </a:t>
            </a:r>
            <a:r>
              <a:rPr lang="en-US" altLang="zh-TW" sz="1000" b="0" kern="10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en-US" sz="1000" b="0" kern="10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如有</a:t>
            </a:r>
            <a:r>
              <a:rPr lang="en-US" altLang="zh-TW" sz="1000" b="0" kern="10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):</a:t>
            </a:r>
            <a:endParaRPr lang="en-US" altLang="zh-TW" sz="1000" b="0" kern="100">
              <a:solidFill>
                <a:srgbClr val="000000"/>
              </a:solidFill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000" b="0" kern="100">
              <a:solidFill>
                <a:srgbClr val="000000"/>
              </a:solidFill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K"/>
              <a:t>Expected Outcome 1: </a:t>
            </a:r>
            <a:r>
              <a:rPr lang="zh-TW" altLang="en-US"/>
              <a:t>預期成效一</a:t>
            </a:r>
            <a:r>
              <a:rPr lang="en-US" altLang="zh-TW"/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HK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K"/>
              <a:t>E.g. Feedback from participants / community: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K"/>
              <a:t>E.g.,</a:t>
            </a:r>
            <a:r>
              <a:rPr lang="zh-TW" altLang="en-US" sz="12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參與者 </a:t>
            </a:r>
            <a:r>
              <a:rPr lang="en-US" altLang="zh-TW" sz="12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/ </a:t>
            </a:r>
            <a:r>
              <a:rPr lang="zh-TW" altLang="en-US" sz="12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社群的意見回饋</a:t>
            </a:r>
            <a:r>
              <a:rPr lang="en-US" altLang="zh-TW" sz="12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HK"/>
          </a:p>
          <a:p>
            <a:r>
              <a:rPr lang="en-US" altLang="zh-HK"/>
              <a:t>E.g. </a:t>
            </a:r>
            <a:r>
              <a:rPr lang="en-US" altLang="zh-HK" kern="10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Questionnaire result:</a:t>
            </a:r>
            <a:r>
              <a:rPr lang="en-US" altLang="zh-HK"/>
              <a:t> </a:t>
            </a:r>
          </a:p>
          <a:p>
            <a:r>
              <a:rPr lang="en-US" altLang="zh-HK"/>
              <a:t>E.g.,</a:t>
            </a:r>
            <a:r>
              <a:rPr lang="zh-TW" altLang="en-US" sz="12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問卷調查結果</a:t>
            </a:r>
            <a:r>
              <a:rPr lang="en-US" altLang="zh-TW" sz="12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:</a:t>
            </a:r>
            <a:endParaRPr lang="en-US" altLang="zh-HK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34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74260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altLang="zh-TW" sz="2400" b="1"/>
              <a:t>3. Outcome of the Project </a:t>
            </a:r>
            <a:r>
              <a:rPr lang="zh-TW" altLang="en-US" sz="2400" b="1"/>
              <a:t>項目的成果</a:t>
            </a:r>
            <a:endParaRPr lang="en-HK" altLang="zh-TW" sz="2400" b="1"/>
          </a:p>
          <a:p>
            <a:pPr marL="0" indent="0">
              <a:buNone/>
            </a:pPr>
            <a:r>
              <a:rPr lang="en-HK" altLang="zh-TW" sz="1400"/>
              <a:t>Are the expected </a:t>
            </a:r>
            <a:r>
              <a:rPr lang="en-HK" altLang="zh-TW" sz="1400" u="sng"/>
              <a:t>outcomes achieved</a:t>
            </a:r>
            <a:r>
              <a:rPr lang="en-HK" altLang="zh-TW" sz="1400"/>
              <a:t>? </a:t>
            </a:r>
            <a:r>
              <a:rPr lang="en-US" altLang="zh-TW" sz="14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Please give </a:t>
            </a:r>
            <a:r>
              <a:rPr lang="en-US" altLang="zh-TW" sz="1400" u="sng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evidence(s)</a:t>
            </a:r>
            <a:r>
              <a:rPr lang="en-US" altLang="zh-TW" sz="14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to explain.  </a:t>
            </a:r>
          </a:p>
          <a:p>
            <a:pPr marL="0" indent="0">
              <a:buNone/>
            </a:pPr>
            <a:r>
              <a:rPr lang="zh-TW" altLang="en-US" sz="14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項目的預計成果有達成嗎</a:t>
            </a:r>
            <a:r>
              <a:rPr lang="en-US" altLang="zh-TW" sz="14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? </a:t>
            </a:r>
            <a:r>
              <a:rPr lang="zh-TW" altLang="en-US" sz="14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請提供證據以作解說。</a:t>
            </a:r>
            <a:endParaRPr lang="en-US" altLang="zh-TW" sz="1400" kern="100">
              <a:solidFill>
                <a:srgbClr val="000000"/>
              </a:solidFill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400" kern="100">
              <a:solidFill>
                <a:srgbClr val="000000"/>
              </a:solidFill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4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(e.g. Questionnaire result, feedback from participants/community, etc.)</a:t>
            </a:r>
          </a:p>
          <a:p>
            <a:pPr marL="0" indent="0">
              <a:buNone/>
            </a:pPr>
            <a:r>
              <a:rPr lang="en-US" altLang="zh-TW" sz="14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(e.g., </a:t>
            </a:r>
            <a:r>
              <a:rPr lang="zh-TW" altLang="en-US" sz="14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問卷調查結果</a:t>
            </a:r>
            <a:r>
              <a:rPr lang="en-US" altLang="zh-TW" sz="14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zh-TW" altLang="en-US" sz="14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參與者 </a:t>
            </a:r>
            <a:r>
              <a:rPr lang="en-US" altLang="zh-TW" sz="14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/ </a:t>
            </a:r>
            <a:r>
              <a:rPr lang="zh-TW" altLang="en-US" sz="14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社群的意見回饋</a:t>
            </a:r>
            <a:r>
              <a:rPr lang="en-US" altLang="zh-TW" sz="14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zh-TW" altLang="en-US" sz="14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等等。</a:t>
            </a:r>
            <a:r>
              <a:rPr lang="en-US" altLang="zh-TW" sz="14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sz="1400" b="1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HK" altLang="zh-TW" sz="1200" b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K" sz="1400"/>
              <a:t>Expected Outcome </a:t>
            </a:r>
            <a:r>
              <a:rPr lang="en-US" altLang="zh-TW" sz="1400"/>
              <a:t>2</a:t>
            </a:r>
            <a:r>
              <a:rPr lang="en-US" altLang="zh-HK" sz="1400"/>
              <a:t>: </a:t>
            </a:r>
            <a:r>
              <a:rPr lang="zh-TW" altLang="en-US" sz="1400"/>
              <a:t>預期成效二</a:t>
            </a:r>
            <a:r>
              <a:rPr lang="en-US" altLang="zh-TW" sz="1400"/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HK" sz="14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K" sz="1400"/>
              <a:t>E.g. Feedback from participants / community: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K" sz="1400"/>
              <a:t>E.g. </a:t>
            </a:r>
            <a:r>
              <a:rPr lang="zh-TW" altLang="en-US" sz="20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參與者 </a:t>
            </a:r>
            <a:r>
              <a:rPr lang="en-US" altLang="zh-TW" sz="20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/ </a:t>
            </a:r>
            <a:r>
              <a:rPr lang="zh-TW" altLang="en-US" sz="20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社群的意見回饋</a:t>
            </a:r>
            <a:r>
              <a:rPr lang="en-US" altLang="zh-TW" sz="20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HK" sz="1400"/>
          </a:p>
          <a:p>
            <a:r>
              <a:rPr lang="en-US" altLang="zh-HK" sz="1400"/>
              <a:t>E.g. </a:t>
            </a:r>
            <a:r>
              <a:rPr lang="en-US" altLang="zh-HK" sz="1400" kern="10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Questionnaire result:</a:t>
            </a:r>
            <a:r>
              <a:rPr lang="en-US" altLang="zh-HK" sz="1400"/>
              <a:t> </a:t>
            </a:r>
          </a:p>
          <a:p>
            <a:r>
              <a:rPr lang="en-US" altLang="zh-HK" sz="1400"/>
              <a:t>E.g. </a:t>
            </a:r>
            <a:r>
              <a:rPr lang="zh-TW" altLang="en-US" sz="20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問卷調查結果</a:t>
            </a:r>
            <a:r>
              <a:rPr lang="en-US" altLang="zh-TW" sz="2000" b="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:</a:t>
            </a:r>
            <a:endParaRPr lang="en-US" altLang="zh-HK" sz="1400"/>
          </a:p>
          <a:p>
            <a:endParaRPr lang="zh-TW" altLang="en-US" sz="1400"/>
          </a:p>
          <a:p>
            <a:endParaRPr lang="en-US" altLang="zh-HK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35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953756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請寫出</a:t>
            </a:r>
            <a:r>
              <a:rPr lang="en-US" altLang="zh-TW"/>
              <a:t>group</a:t>
            </a:r>
            <a:r>
              <a:rPr lang="en-US" altLang="zh-TW" baseline="0"/>
              <a:t> </a:t>
            </a:r>
            <a:r>
              <a:rPr lang="en-US" altLang="zh-TW"/>
              <a:t>project</a:t>
            </a:r>
            <a:r>
              <a:rPr lang="zh-TW" altLang="en-US"/>
              <a:t>最終分工</a:t>
            </a:r>
            <a:r>
              <a:rPr lang="en-US" altLang="zh-TW"/>
              <a:t>:</a:t>
            </a:r>
          </a:p>
          <a:p>
            <a:r>
              <a:rPr lang="en-US" altLang="zh-HK"/>
              <a:t>Date </a:t>
            </a:r>
            <a:r>
              <a:rPr lang="en-US" altLang="zh-TW"/>
              <a:t>(</a:t>
            </a:r>
            <a:r>
              <a:rPr lang="zh-TW" altLang="en-US"/>
              <a:t>日期</a:t>
            </a:r>
            <a:r>
              <a:rPr lang="en-US" altLang="zh-TW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>
                <a:latin typeface="+mn-lt"/>
              </a:rPr>
              <a:t>Task</a:t>
            </a:r>
            <a:r>
              <a:rPr lang="en-US" altLang="zh-TW" sz="1200" baseline="0">
                <a:latin typeface="+mn-lt"/>
              </a:rPr>
              <a:t> (</a:t>
            </a:r>
            <a:r>
              <a:rPr lang="zh-TW" altLang="en-US" sz="1200" baseline="0">
                <a:latin typeface="+mn-lt"/>
              </a:rPr>
              <a:t>任務</a:t>
            </a:r>
            <a:r>
              <a:rPr lang="en-US" altLang="zh-TW" sz="1200" baseline="0">
                <a:latin typeface="+mn-l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>
                <a:latin typeface="+mn-lt"/>
              </a:rPr>
              <a:t>Responsible Member(</a:t>
            </a:r>
            <a:r>
              <a:rPr lang="zh-TW" altLang="en-US" sz="1200">
                <a:latin typeface="+mn-lt"/>
              </a:rPr>
              <a:t>負責的組員全名</a:t>
            </a:r>
            <a:r>
              <a:rPr lang="en-US" altLang="zh-TW" sz="1200">
                <a:latin typeface="+mn-lt"/>
              </a:rPr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36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989488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/>
              <a:t>Please</a:t>
            </a:r>
            <a:r>
              <a:rPr lang="en-US" altLang="zh-TW" b="1" baseline="0"/>
              <a:t> right </a:t>
            </a:r>
            <a:r>
              <a:rPr lang="en-US" altLang="zh-TW" b="1"/>
              <a:t>click the graph</a:t>
            </a:r>
            <a:r>
              <a:rPr lang="en-US" altLang="zh-TW" b="1" baseline="0"/>
              <a:t> </a:t>
            </a:r>
            <a:r>
              <a:rPr lang="en-US" altLang="zh-TW" b="1" baseline="0">
                <a:sym typeface="Wingdings" panose="05000000000000000000" pitchFamily="2" charset="2"/>
              </a:rPr>
              <a:t> Edit Information  Edit Information in Excel  Enter your Team Mark in the Excel table</a:t>
            </a:r>
          </a:p>
          <a:p>
            <a:r>
              <a:rPr lang="zh-TW" altLang="en-US" b="1" baseline="0">
                <a:sym typeface="Wingdings" panose="05000000000000000000" pitchFamily="2" charset="2"/>
              </a:rPr>
              <a:t>右</a:t>
            </a:r>
            <a:r>
              <a:rPr lang="en-US" altLang="zh-TW" b="1" baseline="0">
                <a:sym typeface="Wingdings" panose="05000000000000000000" pitchFamily="2" charset="2"/>
              </a:rPr>
              <a:t>click</a:t>
            </a:r>
            <a:r>
              <a:rPr lang="zh-TW" altLang="en-US" b="1" baseline="0">
                <a:sym typeface="Wingdings" panose="05000000000000000000" pitchFamily="2" charset="2"/>
              </a:rPr>
              <a:t>此圖</a:t>
            </a:r>
            <a:r>
              <a:rPr lang="en-US" altLang="zh-TW" b="1" baseline="0">
                <a:sym typeface="Wingdings" panose="05000000000000000000" pitchFamily="2" charset="2"/>
              </a:rPr>
              <a:t>  </a:t>
            </a:r>
            <a:r>
              <a:rPr lang="zh-TW" altLang="en-US" b="1" baseline="0">
                <a:sym typeface="Wingdings" panose="05000000000000000000" pitchFamily="2" charset="2"/>
              </a:rPr>
              <a:t>編輯資料 </a:t>
            </a:r>
            <a:r>
              <a:rPr lang="en-US" altLang="zh-TW" b="1" baseline="0">
                <a:sym typeface="Wingdings" panose="05000000000000000000" pitchFamily="2" charset="2"/>
              </a:rPr>
              <a:t> </a:t>
            </a:r>
            <a:r>
              <a:rPr lang="zh-TW" altLang="en-US" b="1" baseline="0">
                <a:sym typeface="Wingdings" panose="05000000000000000000" pitchFamily="2" charset="2"/>
              </a:rPr>
              <a:t>在</a:t>
            </a:r>
            <a:r>
              <a:rPr lang="en-US" altLang="zh-TW" b="1" baseline="0">
                <a:sym typeface="Wingdings" panose="05000000000000000000" pitchFamily="2" charset="2"/>
              </a:rPr>
              <a:t>Excel</a:t>
            </a:r>
            <a:r>
              <a:rPr lang="zh-TW" altLang="en-US" b="1" baseline="0">
                <a:sym typeface="Wingdings" panose="05000000000000000000" pitchFamily="2" charset="2"/>
              </a:rPr>
              <a:t>中編輯資料 </a:t>
            </a:r>
            <a:r>
              <a:rPr lang="en-US" altLang="zh-TW" b="1" baseline="0">
                <a:sym typeface="Wingdings" panose="05000000000000000000" pitchFamily="2" charset="2"/>
              </a:rPr>
              <a:t> </a:t>
            </a:r>
            <a:r>
              <a:rPr lang="zh-TW" altLang="en-US" b="1" baseline="0">
                <a:sym typeface="Wingdings" panose="05000000000000000000" pitchFamily="2" charset="2"/>
              </a:rPr>
              <a:t>於</a:t>
            </a:r>
            <a:r>
              <a:rPr lang="en-US" altLang="zh-TW" b="1" baseline="0">
                <a:sym typeface="Wingdings" panose="05000000000000000000" pitchFamily="2" charset="2"/>
              </a:rPr>
              <a:t>Excel</a:t>
            </a:r>
            <a:r>
              <a:rPr lang="zh-TW" altLang="en-US" b="1" baseline="0">
                <a:sym typeface="Wingdings" panose="05000000000000000000" pitchFamily="2" charset="2"/>
              </a:rPr>
              <a:t>表輸入你們團隊表現的分數</a:t>
            </a:r>
            <a:r>
              <a:rPr lang="en-US" altLang="zh-TW" b="1" baseline="0">
                <a:sym typeface="Wingdings" panose="05000000000000000000" pitchFamily="2" charset="2"/>
              </a:rPr>
              <a:t>(Team mark)</a:t>
            </a:r>
          </a:p>
          <a:p>
            <a:endParaRPr lang="en-US" altLang="zh-TW" sz="2000" baseline="0">
              <a:sym typeface="Wingdings" panose="05000000000000000000" pitchFamily="2" charset="2"/>
            </a:endParaRPr>
          </a:p>
          <a:p>
            <a:r>
              <a:rPr lang="en-US" altLang="zh-TW" sz="2000" baseline="0">
                <a:sym typeface="Wingdings" panose="05000000000000000000" pitchFamily="2" charset="2"/>
              </a:rPr>
              <a:t>5</a:t>
            </a:r>
            <a:r>
              <a:rPr lang="en-HK" altLang="zh-TW" sz="2000"/>
              <a:t>. Overall Team Performance </a:t>
            </a:r>
            <a:r>
              <a:rPr lang="zh-TW" altLang="en-US" sz="2000"/>
              <a:t>團隊的整體表現</a:t>
            </a:r>
            <a:endParaRPr lang="zh-HK" altLang="zh-TW" sz="2000"/>
          </a:p>
          <a:p>
            <a:endParaRPr lang="zh-TW" altLang="en-US"/>
          </a:p>
          <a:p>
            <a:r>
              <a:rPr lang="en-US" altLang="zh-HK" kern="100">
                <a:latin typeface="Calibri" panose="020F0502020204030204" pitchFamily="34" charset="0"/>
                <a:cs typeface="Times New Roman" panose="02020603050405020304" pitchFamily="18" charset="0"/>
              </a:rPr>
              <a:t>5.1 How was </a:t>
            </a:r>
            <a:r>
              <a:rPr lang="en-US" altLang="zh-HK" u="sng" kern="100">
                <a:latin typeface="Calibri" panose="020F0502020204030204" pitchFamily="34" charset="0"/>
                <a:cs typeface="Times New Roman" panose="02020603050405020304" pitchFamily="18" charset="0"/>
              </a:rPr>
              <a:t>your group</a:t>
            </a:r>
            <a:r>
              <a:rPr lang="en-US" altLang="zh-HK" u="sng" kern="100">
                <a:latin typeface="Times New Roman" panose="02020603050405020304" pitchFamily="18" charset="0"/>
              </a:rPr>
              <a:t>’</a:t>
            </a:r>
            <a:r>
              <a:rPr lang="en-US" altLang="zh-HK" u="sng" kern="100">
                <a:latin typeface="Calibri" panose="020F0502020204030204" pitchFamily="34" charset="0"/>
                <a:cs typeface="Times New Roman" panose="02020603050405020304" pitchFamily="18" charset="0"/>
              </a:rPr>
              <a:t>s overall performance </a:t>
            </a:r>
            <a:r>
              <a:rPr lang="en-US" altLang="zh-HK" kern="100">
                <a:latin typeface="Calibri" panose="020F0502020204030204" pitchFamily="34" charset="0"/>
                <a:cs typeface="Times New Roman" panose="02020603050405020304" pitchFamily="18" charset="0"/>
              </a:rPr>
              <a:t>in terms of the following </a:t>
            </a:r>
            <a:r>
              <a:rPr lang="en-US" altLang="zh-HK" u="sng" kern="100">
                <a:latin typeface="Calibri" panose="020F0502020204030204" pitchFamily="34" charset="0"/>
                <a:cs typeface="Times New Roman" panose="02020603050405020304" pitchFamily="18" charset="0"/>
              </a:rPr>
              <a:t>collaboration skill(s)</a:t>
            </a:r>
            <a:r>
              <a:rPr lang="en-US" altLang="zh-HK" kern="100">
                <a:latin typeface="Calibri" panose="020F0502020204030204" pitchFamily="34" charset="0"/>
                <a:cs typeface="Times New Roman" panose="02020603050405020304" pitchFamily="18" charset="0"/>
              </a:rPr>
              <a:t>? </a:t>
            </a:r>
          </a:p>
          <a:p>
            <a:r>
              <a:rPr lang="zh-TW" altLang="en-US" kern="100">
                <a:latin typeface="Calibri" panose="020F0502020204030204" pitchFamily="34" charset="0"/>
                <a:cs typeface="Times New Roman" panose="02020603050405020304" pitchFamily="18" charset="0"/>
              </a:rPr>
              <a:t>就與人合作技巧而言</a:t>
            </a:r>
            <a:r>
              <a:rPr lang="en-US" altLang="zh-TW" kern="10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zh-TW" altLang="en-US" kern="100">
                <a:latin typeface="Calibri" panose="020F0502020204030204" pitchFamily="34" charset="0"/>
                <a:cs typeface="Times New Roman" panose="02020603050405020304" pitchFamily="18" charset="0"/>
              </a:rPr>
              <a:t>你小組的整體表現如何</a:t>
            </a:r>
            <a:r>
              <a:rPr lang="en-US" altLang="zh-TW" kern="100">
                <a:latin typeface="Calibri" panose="020F0502020204030204" pitchFamily="34" charset="0"/>
                <a:cs typeface="Times New Roman" panose="02020603050405020304" pitchFamily="18" charset="0"/>
              </a:rPr>
              <a:t>?  </a:t>
            </a:r>
            <a:endParaRPr lang="en-US" altLang="zh-HK" kern="1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HK" kern="100">
                <a:latin typeface="Calibri" panose="020F0502020204030204" pitchFamily="34" charset="0"/>
                <a:cs typeface="Times New Roman" panose="02020603050405020304" pitchFamily="18" charset="0"/>
              </a:rPr>
              <a:t>      </a:t>
            </a:r>
          </a:p>
          <a:p>
            <a:r>
              <a:rPr lang="en-US" altLang="zh-HK" kern="100">
                <a:latin typeface="Calibri" panose="020F0502020204030204" pitchFamily="34" charset="0"/>
                <a:cs typeface="Times New Roman" panose="02020603050405020304" pitchFamily="18" charset="0"/>
              </a:rPr>
              <a:t>(Please edit the </a:t>
            </a:r>
            <a:r>
              <a:rPr lang="en-US" altLang="zh-HK" kern="10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radar graph</a:t>
            </a:r>
            <a:r>
              <a:rPr lang="en-US" altLang="zh-HK" kern="100">
                <a:latin typeface="Calibri" panose="020F0502020204030204" pitchFamily="34" charset="0"/>
                <a:cs typeface="Times New Roman" panose="02020603050405020304" pitchFamily="18" charset="0"/>
              </a:rPr>
              <a:t> below to show your group’s performance)</a:t>
            </a:r>
          </a:p>
          <a:p>
            <a:r>
              <a:rPr lang="en-US" altLang="zh-TW" kern="100"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zh-TW" altLang="en-US" kern="100">
                <a:latin typeface="Calibri" panose="020F0502020204030204" pitchFamily="34" charset="0"/>
                <a:cs typeface="Times New Roman" panose="02020603050405020304" pitchFamily="18" charset="0"/>
              </a:rPr>
              <a:t>請編輯此雷達圖以展示你小組的表現</a:t>
            </a:r>
            <a:r>
              <a:rPr lang="en-US" altLang="zh-TW" kern="10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zh-HK" altLang="en-US"/>
          </a:p>
          <a:p>
            <a:endParaRPr lang="en-US" altLang="zh-HK"/>
          </a:p>
          <a:p>
            <a:r>
              <a:rPr lang="en-US" altLang="zh-TW"/>
              <a:t>Distribution</a:t>
            </a:r>
            <a:r>
              <a:rPr lang="en-US" altLang="zh-TW" baseline="0"/>
              <a:t> of Work (e.g., Tasks evenly distributed? Distributed according to member’s team roles?) </a:t>
            </a:r>
          </a:p>
          <a:p>
            <a:r>
              <a:rPr lang="zh-TW" altLang="en-US" baseline="0"/>
              <a:t>工作分配安排 </a:t>
            </a:r>
            <a:r>
              <a:rPr lang="en-US" altLang="zh-TW" baseline="0"/>
              <a:t>(</a:t>
            </a:r>
            <a:r>
              <a:rPr lang="zh-TW" altLang="en-US" baseline="0"/>
              <a:t>各項工作平均分配</a:t>
            </a:r>
            <a:r>
              <a:rPr lang="en-US" altLang="zh-TW" baseline="0"/>
              <a:t>? </a:t>
            </a:r>
            <a:r>
              <a:rPr lang="zh-TW" altLang="en-US" baseline="0"/>
              <a:t>工作分配是根據各人的團隊角色</a:t>
            </a:r>
            <a:r>
              <a:rPr lang="en-US" altLang="zh-TW" baseline="0"/>
              <a:t>?)</a:t>
            </a:r>
          </a:p>
          <a:p>
            <a:endParaRPr lang="en-US" altLang="zh-TW" baseline="0"/>
          </a:p>
          <a:p>
            <a:r>
              <a:rPr lang="en-US" altLang="zh-TW" baseline="0"/>
              <a:t>Communication (e.g., With progress? Mutual understanding? Gave constructive feedback? Active listening?) </a:t>
            </a:r>
          </a:p>
          <a:p>
            <a:r>
              <a:rPr lang="zh-TW" altLang="en-US" baseline="0"/>
              <a:t>溝通 </a:t>
            </a:r>
            <a:r>
              <a:rPr lang="en-US" altLang="zh-TW" baseline="0"/>
              <a:t>(e.g., </a:t>
            </a:r>
            <a:r>
              <a:rPr lang="zh-TW" altLang="en-US" baseline="0"/>
              <a:t>溝通帶來進展</a:t>
            </a:r>
            <a:r>
              <a:rPr lang="en-US" altLang="zh-TW" baseline="0"/>
              <a:t>? </a:t>
            </a:r>
            <a:r>
              <a:rPr lang="zh-TW" altLang="en-US" baseline="0"/>
              <a:t>達致互助明白</a:t>
            </a:r>
            <a:r>
              <a:rPr lang="en-US" altLang="zh-TW" baseline="0"/>
              <a:t>? </a:t>
            </a:r>
            <a:r>
              <a:rPr lang="zh-TW" altLang="en-US" baseline="0"/>
              <a:t>組員有給予有建設性的意見</a:t>
            </a:r>
            <a:r>
              <a:rPr lang="en-US" altLang="zh-TW" baseline="0"/>
              <a:t>? </a:t>
            </a:r>
            <a:r>
              <a:rPr lang="zh-TW" altLang="en-US" baseline="0"/>
              <a:t>有準確聆聽</a:t>
            </a:r>
            <a:r>
              <a:rPr lang="en-US" altLang="zh-TW" baseline="0"/>
              <a:t>?) </a:t>
            </a:r>
          </a:p>
          <a:p>
            <a:endParaRPr lang="en-US" altLang="zh-TW" baseline="0"/>
          </a:p>
          <a:p>
            <a:r>
              <a:rPr lang="en-US" altLang="zh-TW" baseline="0"/>
              <a:t>Commitment to the Project? (e.g., Extra meetings? Out of lesson time to do this project?)</a:t>
            </a:r>
          </a:p>
          <a:p>
            <a:r>
              <a:rPr lang="zh-TW" altLang="en-US" baseline="0"/>
              <a:t>對項目投入</a:t>
            </a:r>
            <a:r>
              <a:rPr lang="en-US" altLang="zh-TW" baseline="0"/>
              <a:t>? (e.g., </a:t>
            </a:r>
            <a:r>
              <a:rPr lang="zh-TW" altLang="en-US" baseline="0"/>
              <a:t>有開額外的會議以處理預計之外的事情</a:t>
            </a:r>
            <a:r>
              <a:rPr lang="en-US" altLang="zh-TW" baseline="0"/>
              <a:t>? </a:t>
            </a:r>
            <a:r>
              <a:rPr lang="zh-TW" altLang="en-US" baseline="0"/>
              <a:t>有否以課堂以外的時間處理項目</a:t>
            </a:r>
            <a:r>
              <a:rPr lang="en-US" altLang="zh-TW" baseline="0"/>
              <a:t>?)</a:t>
            </a:r>
          </a:p>
          <a:p>
            <a:endParaRPr lang="en-US" altLang="zh-TW" baseline="0"/>
          </a:p>
          <a:p>
            <a:r>
              <a:rPr lang="en-US" altLang="zh-TW" baseline="0"/>
              <a:t>Supporting Others (e.g., Offered help to teammates? Comforted teammates?)</a:t>
            </a:r>
          </a:p>
          <a:p>
            <a:r>
              <a:rPr lang="zh-TW" altLang="en-US" baseline="0"/>
              <a:t>互相支持 </a:t>
            </a:r>
            <a:r>
              <a:rPr lang="en-US" altLang="zh-TW" baseline="0"/>
              <a:t>(e.g., </a:t>
            </a:r>
            <a:r>
              <a:rPr lang="zh-TW" altLang="en-US" baseline="0"/>
              <a:t>幫助組員</a:t>
            </a:r>
            <a:r>
              <a:rPr lang="en-US" altLang="zh-TW" baseline="0"/>
              <a:t>? </a:t>
            </a:r>
            <a:r>
              <a:rPr lang="zh-TW" altLang="en-US" baseline="0"/>
              <a:t>慰問組員</a:t>
            </a:r>
            <a:r>
              <a:rPr lang="en-US" altLang="zh-TW" baseline="0"/>
              <a:t>?) </a:t>
            </a:r>
          </a:p>
          <a:p>
            <a:endParaRPr lang="en-US" altLang="zh-TW" baseline="0"/>
          </a:p>
          <a:p>
            <a:r>
              <a:rPr lang="en-US" altLang="zh-TW" baseline="0"/>
              <a:t>Conflict Resolution (e.g., Agreed on something after conflicts?) (</a:t>
            </a:r>
            <a:r>
              <a:rPr lang="en-US" altLang="zh-TW" baseline="0" err="1"/>
              <a:t>pls</a:t>
            </a:r>
            <a:r>
              <a:rPr lang="en-US" altLang="zh-TW" baseline="0"/>
              <a:t> input NA if no conflict)</a:t>
            </a:r>
          </a:p>
          <a:p>
            <a:r>
              <a:rPr lang="zh-TW" altLang="en-US" baseline="0"/>
              <a:t>衝突處理 </a:t>
            </a:r>
            <a:r>
              <a:rPr lang="en-US" altLang="zh-TW" baseline="0"/>
              <a:t>(e.g., </a:t>
            </a:r>
            <a:r>
              <a:rPr lang="zh-TW" altLang="en-US" baseline="0"/>
              <a:t>衝突後有了共同同意的做法</a:t>
            </a:r>
            <a:r>
              <a:rPr lang="en-US" altLang="zh-TW" baseline="0"/>
              <a:t>?) (</a:t>
            </a:r>
            <a:r>
              <a:rPr lang="zh-TW" altLang="en-US" baseline="0"/>
              <a:t>如整個項目過程中沒衝突</a:t>
            </a:r>
            <a:r>
              <a:rPr lang="en-US" altLang="zh-TW" baseline="0"/>
              <a:t>, </a:t>
            </a:r>
            <a:r>
              <a:rPr lang="zh-TW" altLang="en-US" baseline="0"/>
              <a:t>請輸入 </a:t>
            </a:r>
            <a:r>
              <a:rPr lang="en-US" altLang="zh-TW" baseline="0"/>
              <a:t>NA &lt;i.e., Not Available </a:t>
            </a:r>
            <a:r>
              <a:rPr lang="zh-TW" altLang="en-US" baseline="0"/>
              <a:t>不適用</a:t>
            </a:r>
            <a:r>
              <a:rPr lang="en-US" altLang="zh-TW" baseline="0"/>
              <a:t>&gt; )</a:t>
            </a:r>
          </a:p>
          <a:p>
            <a:endParaRPr lang="en-US" altLang="zh-TW" baseline="0"/>
          </a:p>
          <a:p>
            <a:r>
              <a:rPr lang="en-US" altLang="zh-TW" baseline="0"/>
              <a:t>Other area: ____________ (</a:t>
            </a:r>
            <a:r>
              <a:rPr lang="en-US" altLang="zh-TW" baseline="0" err="1"/>
              <a:t>pls</a:t>
            </a:r>
            <a:r>
              <a:rPr lang="en-US" altLang="zh-TW" baseline="0"/>
              <a:t> input NA if no other area) </a:t>
            </a:r>
          </a:p>
          <a:p>
            <a:r>
              <a:rPr lang="zh-TW" altLang="en-US" baseline="0"/>
              <a:t>其他範疇</a:t>
            </a:r>
            <a:r>
              <a:rPr lang="en-US" altLang="zh-TW" baseline="0"/>
              <a:t>: ______________(</a:t>
            </a:r>
            <a:r>
              <a:rPr lang="zh-TW" altLang="en-US" baseline="0"/>
              <a:t>如沒有</a:t>
            </a:r>
            <a:r>
              <a:rPr lang="en-US" altLang="zh-TW" baseline="0"/>
              <a:t>, </a:t>
            </a:r>
            <a:r>
              <a:rPr lang="zh-TW" altLang="en-US" baseline="0"/>
              <a:t>請輸入 </a:t>
            </a:r>
            <a:r>
              <a:rPr lang="en-US" altLang="zh-TW" baseline="0"/>
              <a:t>NA)</a:t>
            </a:r>
          </a:p>
          <a:p>
            <a:r>
              <a:rPr lang="en-US" altLang="zh-TW" baseline="0"/>
              <a:t> </a:t>
            </a:r>
          </a:p>
          <a:p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37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9649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K" sz="1200" kern="100">
                <a:solidFill>
                  <a:srgbClr val="000000"/>
                </a:solidFill>
                <a:latin typeface="Calibri"/>
                <a:ea typeface="PMingLiU"/>
                <a:cs typeface="Calibri"/>
              </a:rPr>
              <a:t>5.2 According to the radar graph, please give </a:t>
            </a:r>
            <a:r>
              <a:rPr lang="en-US" altLang="zh-HK" sz="1200" b="1" u="sng" kern="100">
                <a:solidFill>
                  <a:srgbClr val="000000"/>
                </a:solidFill>
                <a:latin typeface="Calibri"/>
                <a:ea typeface="PMingLiU"/>
                <a:cs typeface="Calibri"/>
              </a:rPr>
              <a:t>detailed example(s) throughout the project (including preparation)</a:t>
            </a:r>
            <a:r>
              <a:rPr lang="en-US" altLang="zh-HK" sz="1200" kern="100">
                <a:solidFill>
                  <a:srgbClr val="000000"/>
                </a:solidFill>
                <a:latin typeface="Calibri"/>
                <a:ea typeface="PMingLiU"/>
                <a:cs typeface="Calibri"/>
              </a:rPr>
              <a:t> to </a:t>
            </a:r>
            <a:r>
              <a:rPr lang="en-US" altLang="zh-HK" kern="100">
                <a:solidFill>
                  <a:srgbClr val="000000"/>
                </a:solidFill>
                <a:latin typeface="Calibri"/>
                <a:ea typeface="PMingLiU"/>
                <a:cs typeface="Calibri"/>
              </a:rPr>
              <a:t>evaluate</a:t>
            </a:r>
            <a:r>
              <a:rPr lang="en-US" altLang="zh-HK" sz="1200" kern="100">
                <a:solidFill>
                  <a:srgbClr val="000000"/>
                </a:solidFill>
                <a:latin typeface="Calibri"/>
                <a:ea typeface="PMingLiU"/>
                <a:cs typeface="Calibri"/>
              </a:rPr>
              <a:t> your group’s overall performance.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00">
                <a:solidFill>
                  <a:srgbClr val="000000"/>
                </a:solidFill>
                <a:latin typeface="Calibri"/>
                <a:ea typeface="PMingLiU"/>
                <a:cs typeface="Calibri"/>
              </a:rPr>
              <a:t>根據你小組的雷達圖</a:t>
            </a:r>
            <a:r>
              <a:rPr lang="en-US" altLang="zh-TW" sz="1200" kern="100">
                <a:solidFill>
                  <a:srgbClr val="000000"/>
                </a:solidFill>
                <a:latin typeface="Calibri"/>
                <a:ea typeface="PMingLiU"/>
                <a:cs typeface="Calibri"/>
              </a:rPr>
              <a:t>, </a:t>
            </a:r>
            <a:r>
              <a:rPr lang="zh-TW" altLang="en-US" sz="1200" kern="100">
                <a:solidFill>
                  <a:srgbClr val="000000"/>
                </a:solidFill>
                <a:latin typeface="Calibri"/>
                <a:ea typeface="PMingLiU"/>
                <a:cs typeface="Calibri"/>
              </a:rPr>
              <a:t>請以項目整個過程中 </a:t>
            </a:r>
            <a:r>
              <a:rPr lang="en-US" altLang="zh-TW" sz="1200" kern="100">
                <a:solidFill>
                  <a:srgbClr val="000000"/>
                </a:solidFill>
                <a:latin typeface="Calibri"/>
                <a:ea typeface="PMingLiU"/>
                <a:cs typeface="Calibri"/>
              </a:rPr>
              <a:t>(</a:t>
            </a:r>
            <a:r>
              <a:rPr lang="zh-TW" altLang="en-US" sz="1200" kern="100">
                <a:solidFill>
                  <a:srgbClr val="000000"/>
                </a:solidFill>
                <a:latin typeface="Calibri"/>
                <a:ea typeface="PMingLiU"/>
                <a:cs typeface="Calibri"/>
              </a:rPr>
              <a:t>包括準備工作</a:t>
            </a:r>
            <a:r>
              <a:rPr lang="en-US" altLang="zh-TW" sz="1200" kern="100">
                <a:solidFill>
                  <a:srgbClr val="000000"/>
                </a:solidFill>
                <a:latin typeface="Calibri"/>
                <a:ea typeface="PMingLiU"/>
                <a:cs typeface="Calibri"/>
              </a:rPr>
              <a:t>) </a:t>
            </a:r>
            <a:r>
              <a:rPr lang="zh-TW" altLang="en-US" sz="1200" kern="100">
                <a:solidFill>
                  <a:srgbClr val="000000"/>
                </a:solidFill>
                <a:latin typeface="Calibri"/>
                <a:ea typeface="PMingLiU"/>
                <a:cs typeface="Calibri"/>
              </a:rPr>
              <a:t>的詳細例子</a:t>
            </a:r>
            <a:r>
              <a:rPr lang="zh-TW" altLang="en-US" kern="100">
                <a:solidFill>
                  <a:srgbClr val="000000"/>
                </a:solidFill>
                <a:latin typeface="Calibri"/>
                <a:ea typeface="PMingLiU"/>
                <a:cs typeface="Calibri"/>
              </a:rPr>
              <a:t>檢討</a:t>
            </a:r>
            <a:r>
              <a:rPr lang="zh-TW" altLang="en-US" sz="1200" kern="100">
                <a:solidFill>
                  <a:srgbClr val="000000"/>
                </a:solidFill>
                <a:latin typeface="Calibri"/>
                <a:ea typeface="PMingLiU"/>
                <a:cs typeface="Calibri"/>
              </a:rPr>
              <a:t>你小組的整體表現</a:t>
            </a:r>
            <a:endParaRPr lang="en-US" altLang="zh-HK" sz="1200" kern="100">
              <a:solidFill>
                <a:srgbClr val="000000"/>
              </a:solidFill>
              <a:latin typeface="Calibri"/>
              <a:ea typeface="PMingLiU"/>
              <a:cs typeface="Calibri"/>
            </a:endParaRPr>
          </a:p>
          <a:p>
            <a:pPr>
              <a:defRPr/>
            </a:pPr>
            <a:r>
              <a:rPr lang="en-HK" b="1"/>
              <a:t>Student are expected to explain the improvement actions/ changes by compare the performance during mid-term of project implementation and the final stage of project &amp; EA presentation</a:t>
            </a:r>
            <a:endParaRPr lang="en-HK"/>
          </a:p>
          <a:p>
            <a:pPr>
              <a:defRPr/>
            </a:pPr>
            <a:r>
              <a:rPr lang="en-US" altLang="zh-TW" sz="1200" kern="100">
                <a:solidFill>
                  <a:srgbClr val="000000"/>
                </a:solidFill>
                <a:latin typeface="+mn-lt"/>
                <a:ea typeface="PMingLiU"/>
                <a:cs typeface="Calibri"/>
              </a:rPr>
              <a:t>E.g.: In mid term evaluation, students rate a low mark in commitment of project and communication process. After CA2 (team evaluation), they adopt new communicate methods &amp; platform to share ideas, and setup task list &amp; timeline to finish projects. Their efficiency and communication improved. Everyone know their responsibilities and finish on time.</a:t>
            </a:r>
            <a:r>
              <a:rPr lang="en-US" altLang="zh-TW" kern="100">
                <a:solidFill>
                  <a:srgbClr val="000000"/>
                </a:solidFill>
                <a:ea typeface="PMingLiU"/>
                <a:cs typeface="Calibri"/>
              </a:rPr>
              <a:t> </a:t>
            </a:r>
            <a:r>
              <a:rPr lang="en-US" altLang="zh-TW" sz="1200" kern="100">
                <a:solidFill>
                  <a:srgbClr val="000000"/>
                </a:solidFill>
                <a:latin typeface="+mn-lt"/>
                <a:ea typeface="PMingLiU"/>
                <a:cs typeface="Calibri"/>
              </a:rPr>
              <a:t> The improvement lead to a higher rating in the overall performance. The process of improvement can be used as </a:t>
            </a:r>
            <a:r>
              <a:rPr lang="en-US" altLang="zh-TW" kern="100">
                <a:solidFill>
                  <a:srgbClr val="000000"/>
                </a:solidFill>
                <a:ea typeface="PMingLiU"/>
                <a:cs typeface="Calibri"/>
              </a:rPr>
              <a:t>an</a:t>
            </a:r>
            <a:r>
              <a:rPr lang="en-US" altLang="zh-TW" sz="1200" kern="100">
                <a:solidFill>
                  <a:srgbClr val="000000"/>
                </a:solidFill>
                <a:latin typeface="+mn-lt"/>
                <a:ea typeface="PMingLiU"/>
                <a:cs typeface="Calibri"/>
              </a:rPr>
              <a:t> examples in 5.2.</a:t>
            </a:r>
            <a:endParaRPr lang="zh-TW" altLang="en-US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38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767792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altLang="zh-TW" b="1"/>
              <a:t>6.</a:t>
            </a:r>
            <a:r>
              <a:rPr lang="zh-TW" altLang="zh-HK" b="1"/>
              <a:t> </a:t>
            </a:r>
            <a:r>
              <a:rPr lang="en-US" altLang="zh-HK" b="1"/>
              <a:t>Self-reflection on social awareness </a:t>
            </a:r>
            <a:r>
              <a:rPr lang="zh-TW" altLang="en-US" b="1"/>
              <a:t>自己對社會意識的反思</a:t>
            </a:r>
            <a:r>
              <a:rPr lang="en-US" altLang="zh-HK" b="1"/>
              <a:t>(5%) </a:t>
            </a:r>
          </a:p>
          <a:p>
            <a:pPr marL="0" indent="0">
              <a:buNone/>
            </a:pPr>
            <a:endParaRPr lang="en-US" altLang="zh-HK" b="1"/>
          </a:p>
          <a:p>
            <a:pPr marL="0" indent="0">
              <a:lnSpc>
                <a:spcPct val="120000"/>
              </a:lnSpc>
              <a:buNone/>
            </a:pPr>
            <a:r>
              <a:rPr lang="en-US" altLang="zh-HK" sz="1200"/>
              <a:t>6.1  What is your </a:t>
            </a:r>
            <a:r>
              <a:rPr lang="en-US" altLang="zh-HK" sz="1200" u="sng"/>
              <a:t>new insight</a:t>
            </a:r>
            <a:r>
              <a:rPr lang="en-US" altLang="zh-HK" sz="1200"/>
              <a:t> on the </a:t>
            </a:r>
            <a:r>
              <a:rPr lang="en-US" altLang="zh-HK" sz="1200" u="sng"/>
              <a:t>community problem / SDG</a:t>
            </a:r>
            <a:r>
              <a:rPr lang="en-US" altLang="zh-HK" sz="1200"/>
              <a:t> after studying the selected topic and after completion of the project?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HK" sz="1200"/>
              <a:t>       </a:t>
            </a:r>
            <a:r>
              <a:rPr lang="zh-TW" altLang="en-US" sz="1200"/>
              <a:t>在學習你所揀選的題目和完成了此項目之後</a:t>
            </a:r>
            <a:r>
              <a:rPr lang="en-US" altLang="zh-TW" sz="1200"/>
              <a:t>, </a:t>
            </a:r>
            <a:r>
              <a:rPr lang="zh-TW" altLang="en-US" sz="1200"/>
              <a:t>你對於有關的社區問題 </a:t>
            </a:r>
            <a:r>
              <a:rPr lang="en-US" altLang="zh-TW" sz="1200"/>
              <a:t>/ SDG</a:t>
            </a:r>
            <a:r>
              <a:rPr lang="en-US" altLang="zh-TW" sz="1200" baseline="0"/>
              <a:t> (</a:t>
            </a:r>
            <a:r>
              <a:rPr lang="zh-TW" altLang="en-US" sz="1200" baseline="0"/>
              <a:t>可持續發展目標</a:t>
            </a:r>
            <a:r>
              <a:rPr lang="en-US" altLang="zh-TW" sz="1200" baseline="0"/>
              <a:t>) </a:t>
            </a:r>
            <a:r>
              <a:rPr lang="zh-TW" altLang="en-US" sz="1200" baseline="0"/>
              <a:t>有何啟發 </a:t>
            </a:r>
            <a:r>
              <a:rPr lang="en-US" altLang="zh-TW" sz="1200" baseline="0"/>
              <a:t>(i.e.</a:t>
            </a:r>
            <a:r>
              <a:rPr lang="zh-TW" altLang="en-US" sz="1200" baseline="0"/>
              <a:t>新的看法</a:t>
            </a:r>
            <a:r>
              <a:rPr lang="en-US" altLang="zh-TW" sz="1200" baseline="0"/>
              <a:t>)?</a:t>
            </a:r>
            <a:endParaRPr lang="en-US" altLang="zh-HK" sz="1200"/>
          </a:p>
          <a:p>
            <a:pPr marL="0" indent="0">
              <a:lnSpc>
                <a:spcPct val="120000"/>
              </a:lnSpc>
              <a:buNone/>
            </a:pPr>
            <a:endParaRPr lang="en-US" altLang="zh-HK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K" sz="1200"/>
              <a:t>6.2  From </a:t>
            </a:r>
            <a:r>
              <a:rPr lang="en-US" altLang="zh-HK" sz="1200" u="sng"/>
              <a:t>which piece of information / outcome </a:t>
            </a:r>
            <a:r>
              <a:rPr lang="en-US" altLang="zh-HK" sz="1200"/>
              <a:t>of the project that you have the above new insight?</a:t>
            </a:r>
            <a:r>
              <a:rPr lang="en-HK" altLang="zh-HK" sz="1200" b="1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altLang="zh-HK" sz="1200" b="1"/>
              <a:t>       </a:t>
            </a:r>
            <a:r>
              <a:rPr lang="zh-TW" altLang="en-US" sz="1200" b="0"/>
              <a:t>從項目中的什麼資料</a:t>
            </a:r>
            <a:r>
              <a:rPr lang="en-US" altLang="zh-TW" sz="1200" b="0"/>
              <a:t>/ </a:t>
            </a:r>
            <a:r>
              <a:rPr lang="zh-TW" altLang="en-US" sz="1200" b="0"/>
              <a:t>成果 </a:t>
            </a:r>
            <a:r>
              <a:rPr lang="en-US" altLang="zh-TW" sz="1200" b="0"/>
              <a:t>(</a:t>
            </a:r>
            <a:r>
              <a:rPr lang="zh-TW" altLang="en-US" sz="1200" b="0"/>
              <a:t>例如問卷調查結果</a:t>
            </a:r>
            <a:r>
              <a:rPr lang="en-US" altLang="zh-TW" sz="1200" b="0"/>
              <a:t>) </a:t>
            </a:r>
            <a:r>
              <a:rPr lang="zh-TW" altLang="en-US" sz="1200" b="0"/>
              <a:t>令你有以上啟發</a:t>
            </a:r>
            <a:r>
              <a:rPr lang="en-US" altLang="zh-TW" sz="1200" b="0"/>
              <a:t>?</a:t>
            </a:r>
            <a:endParaRPr lang="en-HK" altLang="zh-HK" sz="1200" b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K" sz="1200" b="1" baseline="0"/>
              <a:t>        </a:t>
            </a:r>
            <a:endParaRPr lang="en-HK" altLang="zh-HK" sz="1200"/>
          </a:p>
          <a:p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41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086022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/>
              <a:t>Please</a:t>
            </a:r>
            <a:r>
              <a:rPr lang="en-US" altLang="zh-TW" b="1" baseline="0"/>
              <a:t> right </a:t>
            </a:r>
            <a:r>
              <a:rPr lang="en-US" altLang="zh-TW" b="1"/>
              <a:t>click the graph</a:t>
            </a:r>
            <a:r>
              <a:rPr lang="en-US" altLang="zh-TW" b="1" baseline="0"/>
              <a:t> </a:t>
            </a:r>
            <a:r>
              <a:rPr lang="en-US" altLang="zh-TW" b="1" baseline="0">
                <a:sym typeface="Wingdings" panose="05000000000000000000" pitchFamily="2" charset="2"/>
              </a:rPr>
              <a:t> Edit Information  Edit Information in Excel  Enter your Mark in the Excel table</a:t>
            </a:r>
          </a:p>
          <a:p>
            <a:r>
              <a:rPr lang="zh-TW" altLang="en-US" b="1" baseline="0">
                <a:sym typeface="Wingdings" panose="05000000000000000000" pitchFamily="2" charset="2"/>
              </a:rPr>
              <a:t>右</a:t>
            </a:r>
            <a:r>
              <a:rPr lang="en-US" altLang="zh-TW" b="1" baseline="0">
                <a:sym typeface="Wingdings" panose="05000000000000000000" pitchFamily="2" charset="2"/>
              </a:rPr>
              <a:t>click</a:t>
            </a:r>
            <a:r>
              <a:rPr lang="zh-TW" altLang="en-US" b="1" baseline="0">
                <a:sym typeface="Wingdings" panose="05000000000000000000" pitchFamily="2" charset="2"/>
              </a:rPr>
              <a:t>此圖</a:t>
            </a:r>
            <a:r>
              <a:rPr lang="en-US" altLang="zh-TW" b="1" baseline="0">
                <a:sym typeface="Wingdings" panose="05000000000000000000" pitchFamily="2" charset="2"/>
              </a:rPr>
              <a:t>  </a:t>
            </a:r>
            <a:r>
              <a:rPr lang="zh-TW" altLang="en-US" b="1" baseline="0">
                <a:sym typeface="Wingdings" panose="05000000000000000000" pitchFamily="2" charset="2"/>
              </a:rPr>
              <a:t>編輯資料 </a:t>
            </a:r>
            <a:r>
              <a:rPr lang="en-US" altLang="zh-TW" b="1" baseline="0">
                <a:sym typeface="Wingdings" panose="05000000000000000000" pitchFamily="2" charset="2"/>
              </a:rPr>
              <a:t> </a:t>
            </a:r>
            <a:r>
              <a:rPr lang="zh-TW" altLang="en-US" b="1" baseline="0">
                <a:sym typeface="Wingdings" panose="05000000000000000000" pitchFamily="2" charset="2"/>
              </a:rPr>
              <a:t>在</a:t>
            </a:r>
            <a:r>
              <a:rPr lang="en-US" altLang="zh-TW" b="1" baseline="0">
                <a:sym typeface="Wingdings" panose="05000000000000000000" pitchFamily="2" charset="2"/>
              </a:rPr>
              <a:t>Excel</a:t>
            </a:r>
            <a:r>
              <a:rPr lang="zh-TW" altLang="en-US" b="1" baseline="0">
                <a:sym typeface="Wingdings" panose="05000000000000000000" pitchFamily="2" charset="2"/>
              </a:rPr>
              <a:t>中編輯資料 </a:t>
            </a:r>
            <a:r>
              <a:rPr lang="en-US" altLang="zh-TW" b="1" baseline="0">
                <a:sym typeface="Wingdings" panose="05000000000000000000" pitchFamily="2" charset="2"/>
              </a:rPr>
              <a:t> </a:t>
            </a:r>
            <a:r>
              <a:rPr lang="zh-TW" altLang="en-US" b="1" baseline="0">
                <a:sym typeface="Wingdings" panose="05000000000000000000" pitchFamily="2" charset="2"/>
              </a:rPr>
              <a:t>於</a:t>
            </a:r>
            <a:r>
              <a:rPr lang="en-US" altLang="zh-TW" b="1" baseline="0">
                <a:sym typeface="Wingdings" panose="05000000000000000000" pitchFamily="2" charset="2"/>
              </a:rPr>
              <a:t>Excel</a:t>
            </a:r>
            <a:r>
              <a:rPr lang="zh-TW" altLang="en-US" b="1" baseline="0">
                <a:sym typeface="Wingdings" panose="05000000000000000000" pitchFamily="2" charset="2"/>
              </a:rPr>
              <a:t>表輸入你的表現分數</a:t>
            </a:r>
            <a:r>
              <a:rPr lang="en-US" altLang="zh-TW" b="1" baseline="0">
                <a:sym typeface="Wingdings" panose="05000000000000000000" pitchFamily="2" charset="2"/>
              </a:rPr>
              <a:t>(My mark)</a:t>
            </a:r>
          </a:p>
          <a:p>
            <a:endParaRPr lang="en-US" altLang="zh-HK"/>
          </a:p>
          <a:p>
            <a:r>
              <a:rPr lang="en-US" altLang="zh-TW" sz="2000" b="1" baseline="0">
                <a:sym typeface="Wingdings" panose="05000000000000000000" pitchFamily="2" charset="2"/>
              </a:rPr>
              <a:t>7. Individual </a:t>
            </a:r>
            <a:r>
              <a:rPr lang="en-HK" altLang="zh-TW" sz="2000" b="1"/>
              <a:t>Performance </a:t>
            </a:r>
            <a:r>
              <a:rPr lang="zh-TW" altLang="en-US" sz="2000" b="1"/>
              <a:t>個人表現</a:t>
            </a:r>
            <a:endParaRPr lang="zh-HK" altLang="zh-TW" sz="2000" b="1"/>
          </a:p>
          <a:p>
            <a:endParaRPr lang="zh-TW" altLang="en-US"/>
          </a:p>
          <a:p>
            <a:r>
              <a:rPr lang="en-US" altLang="zh-HK" sz="1200" kern="100">
                <a:latin typeface="Calibri" panose="020F0502020204030204" pitchFamily="34" charset="0"/>
                <a:cs typeface="Times New Roman" panose="02020603050405020304" pitchFamily="18" charset="0"/>
              </a:rPr>
              <a:t>7.1 How was </a:t>
            </a:r>
            <a:r>
              <a:rPr lang="en-US" altLang="zh-HK" sz="1200" u="sng" kern="100">
                <a:latin typeface="Calibri" panose="020F0502020204030204" pitchFamily="34" charset="0"/>
                <a:cs typeface="Times New Roman" panose="02020603050405020304" pitchFamily="18" charset="0"/>
              </a:rPr>
              <a:t>your own performance </a:t>
            </a:r>
            <a:r>
              <a:rPr lang="en-US" altLang="zh-HK" sz="1200" kern="100">
                <a:latin typeface="Calibri" panose="020F0502020204030204" pitchFamily="34" charset="0"/>
                <a:cs typeface="Times New Roman" panose="02020603050405020304" pitchFamily="18" charset="0"/>
              </a:rPr>
              <a:t>in terms of </a:t>
            </a:r>
            <a:r>
              <a:rPr lang="en-US" altLang="zh-HK" sz="1200" u="sng" kern="100">
                <a:latin typeface="Calibri" panose="020F0502020204030204" pitchFamily="34" charset="0"/>
                <a:cs typeface="Times New Roman" panose="02020603050405020304" pitchFamily="18" charset="0"/>
              </a:rPr>
              <a:t>collaboration skill(s)</a:t>
            </a:r>
            <a:r>
              <a:rPr lang="en-US" altLang="zh-HK" sz="1200" kern="100">
                <a:latin typeface="Calibri" panose="020F0502020204030204" pitchFamily="34" charset="0"/>
                <a:cs typeface="Times New Roman" panose="02020603050405020304" pitchFamily="18" charset="0"/>
              </a:rPr>
              <a:t>? (Please use the </a:t>
            </a:r>
            <a:r>
              <a:rPr lang="en-US" altLang="zh-HK" sz="1200" kern="10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radar graph </a:t>
            </a:r>
            <a:r>
              <a:rPr lang="en-US" altLang="zh-HK" sz="1200" kern="100">
                <a:latin typeface="Calibri" panose="020F0502020204030204" pitchFamily="34" charset="0"/>
                <a:cs typeface="Times New Roman" panose="02020603050405020304" pitchFamily="18" charset="0"/>
              </a:rPr>
              <a:t>below</a:t>
            </a:r>
            <a:r>
              <a:rPr lang="en-US" altLang="zh-HK" sz="1200" kern="10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HK" sz="1200" kern="100">
                <a:latin typeface="Calibri" panose="020F0502020204030204" pitchFamily="34" charset="0"/>
                <a:cs typeface="Times New Roman" panose="02020603050405020304" pitchFamily="18" charset="0"/>
              </a:rPr>
              <a:t>to show your own performance and </a:t>
            </a:r>
            <a:r>
              <a:rPr lang="en-US" altLang="zh-HK" sz="1200" u="sng" kern="100">
                <a:latin typeface="Calibri" panose="020F0502020204030204" pitchFamily="34" charset="0"/>
                <a:cs typeface="Times New Roman" panose="02020603050405020304" pitchFamily="18" charset="0"/>
              </a:rPr>
              <a:t>answer questions in next two slides</a:t>
            </a:r>
            <a:r>
              <a:rPr lang="en-US" altLang="zh-HK" sz="1200" kern="10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zh-TW" altLang="en-US" kern="100">
                <a:latin typeface="Calibri" panose="020F0502020204030204" pitchFamily="34" charset="0"/>
                <a:cs typeface="Times New Roman" panose="02020603050405020304" pitchFamily="18" charset="0"/>
              </a:rPr>
              <a:t>就與人合作技巧而言</a:t>
            </a:r>
            <a:r>
              <a:rPr lang="en-US" altLang="zh-TW" kern="10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zh-TW" altLang="en-US" kern="100">
                <a:latin typeface="Calibri" panose="020F0502020204030204" pitchFamily="34" charset="0"/>
                <a:cs typeface="Times New Roman" panose="02020603050405020304" pitchFamily="18" charset="0"/>
              </a:rPr>
              <a:t>你表現如何</a:t>
            </a:r>
            <a:r>
              <a:rPr lang="en-US" altLang="zh-TW" kern="100">
                <a:latin typeface="Calibri" panose="020F0502020204030204" pitchFamily="34" charset="0"/>
                <a:cs typeface="Times New Roman" panose="02020603050405020304" pitchFamily="18" charset="0"/>
              </a:rPr>
              <a:t>? (</a:t>
            </a:r>
            <a:r>
              <a:rPr lang="zh-TW" altLang="en-US" kern="100">
                <a:latin typeface="Calibri" panose="020F0502020204030204" pitchFamily="34" charset="0"/>
                <a:cs typeface="Times New Roman" panose="02020603050405020304" pitchFamily="18" charset="0"/>
              </a:rPr>
              <a:t>請以此雷達圖展示你的個人表現以及於下兩頁 </a:t>
            </a:r>
            <a:r>
              <a:rPr lang="en-US" altLang="zh-TW" kern="100">
                <a:latin typeface="Calibri" panose="020F0502020204030204" pitchFamily="34" charset="0"/>
                <a:cs typeface="Times New Roman" panose="02020603050405020304" pitchFamily="18" charset="0"/>
              </a:rPr>
              <a:t>PPT </a:t>
            </a:r>
            <a:r>
              <a:rPr lang="zh-TW" altLang="en-US" kern="100">
                <a:latin typeface="Calibri" panose="020F0502020204030204" pitchFamily="34" charset="0"/>
                <a:cs typeface="Times New Roman" panose="02020603050405020304" pitchFamily="18" charset="0"/>
              </a:rPr>
              <a:t>作答問題</a:t>
            </a:r>
            <a:r>
              <a:rPr lang="en-US" altLang="zh-TW" kern="10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altLang="zh-HK" kern="1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HK" kern="100">
                <a:latin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endParaRPr lang="en-US" altLang="zh-HK"/>
          </a:p>
          <a:p>
            <a:r>
              <a:rPr lang="en-HK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 skill (e.g. able to delegate workload, take care of their responsibilities, and keep themselves organized)</a:t>
            </a:r>
          </a:p>
          <a:p>
            <a:r>
              <a:rPr lang="zh-TW" altLang="en-US"/>
              <a:t>組織能力</a:t>
            </a:r>
            <a:r>
              <a:rPr lang="en-US" altLang="zh-TW"/>
              <a:t>(e.g.,</a:t>
            </a:r>
            <a:r>
              <a:rPr lang="en-US" altLang="zh-TW" baseline="0"/>
              <a:t> </a:t>
            </a:r>
            <a:r>
              <a:rPr lang="zh-TW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委派工作、了解每位成員職責、及確保每位成員都可以有條理地安排工作，以達成目標</a:t>
            </a:r>
            <a:r>
              <a:rPr lang="en-US" altLang="zh-TW" baseline="0"/>
              <a:t>)</a:t>
            </a:r>
            <a:endParaRPr lang="en-US" altLang="zh-TW"/>
          </a:p>
          <a:p>
            <a:endParaRPr lang="en-US" altLang="zh-TW" baseline="0"/>
          </a:p>
          <a:p>
            <a:r>
              <a:rPr lang="en-US" altLang="zh-TW" baseline="0"/>
              <a:t>Communication (e.g., Gave constructive feedback? Active listening?) </a:t>
            </a:r>
          </a:p>
          <a:p>
            <a:r>
              <a:rPr lang="zh-TW" altLang="en-US" baseline="0"/>
              <a:t>溝通 </a:t>
            </a:r>
            <a:r>
              <a:rPr lang="en-US" altLang="zh-TW" baseline="0"/>
              <a:t>(e.g., </a:t>
            </a:r>
            <a:r>
              <a:rPr lang="zh-TW" altLang="en-US" baseline="0"/>
              <a:t>有給予有建設性的意見</a:t>
            </a:r>
            <a:r>
              <a:rPr lang="en-US" altLang="zh-TW" baseline="0"/>
              <a:t>? </a:t>
            </a:r>
            <a:r>
              <a:rPr lang="zh-TW" altLang="en-US" baseline="0"/>
              <a:t>有準確聆聽</a:t>
            </a:r>
            <a:r>
              <a:rPr lang="en-US" altLang="zh-TW" baseline="0"/>
              <a:t>?) </a:t>
            </a:r>
          </a:p>
          <a:p>
            <a:endParaRPr lang="en-US" altLang="zh-TW" baseline="0"/>
          </a:p>
          <a:p>
            <a:r>
              <a:rPr lang="en-US" altLang="zh-TW" baseline="0"/>
              <a:t>Commitment to the Project? (e.g., Extra meeting to do this project?)</a:t>
            </a:r>
          </a:p>
          <a:p>
            <a:r>
              <a:rPr lang="zh-TW" altLang="en-US" baseline="0"/>
              <a:t>對項目投入</a:t>
            </a:r>
            <a:r>
              <a:rPr lang="en-US" altLang="zh-TW" baseline="0"/>
              <a:t>? (e.g., </a:t>
            </a:r>
            <a:r>
              <a:rPr lang="zh-TW" altLang="en-US" baseline="0"/>
              <a:t>有開額外的會議以處理預計之外的事情</a:t>
            </a:r>
            <a:r>
              <a:rPr lang="en-US" altLang="zh-TW" baseline="0"/>
              <a:t>?)</a:t>
            </a:r>
          </a:p>
          <a:p>
            <a:endParaRPr lang="en-US" altLang="zh-TW" baseline="0"/>
          </a:p>
          <a:p>
            <a:r>
              <a:rPr lang="en-US" altLang="zh-TW" baseline="0"/>
              <a:t>Supporting Others (e.g., Offered help to teammates? Comforted teammates?)</a:t>
            </a:r>
          </a:p>
          <a:p>
            <a:r>
              <a:rPr lang="zh-TW" altLang="en-US" baseline="0"/>
              <a:t>互相支持 </a:t>
            </a:r>
            <a:r>
              <a:rPr lang="en-US" altLang="zh-TW" baseline="0"/>
              <a:t>(e.g., </a:t>
            </a:r>
            <a:r>
              <a:rPr lang="zh-TW" altLang="en-US" baseline="0"/>
              <a:t>幫助組員</a:t>
            </a:r>
            <a:r>
              <a:rPr lang="en-US" altLang="zh-TW" baseline="0"/>
              <a:t>? </a:t>
            </a:r>
            <a:r>
              <a:rPr lang="zh-TW" altLang="en-US" baseline="0"/>
              <a:t>慰問組員</a:t>
            </a:r>
            <a:r>
              <a:rPr lang="en-US" altLang="zh-TW" baseline="0"/>
              <a:t>?) </a:t>
            </a:r>
          </a:p>
          <a:p>
            <a:endParaRPr lang="en-US" altLang="zh-TW" baseline="0"/>
          </a:p>
          <a:p>
            <a:r>
              <a:rPr lang="en-US" altLang="zh-TW" baseline="0"/>
              <a:t>Conflict Resolution (e.g., Offered solutions to conflicts?) (</a:t>
            </a:r>
            <a:r>
              <a:rPr lang="en-US" altLang="zh-TW" baseline="0" err="1"/>
              <a:t>pls</a:t>
            </a:r>
            <a:r>
              <a:rPr lang="en-US" altLang="zh-TW" baseline="0"/>
              <a:t> input NA if no conflict)</a:t>
            </a:r>
          </a:p>
          <a:p>
            <a:r>
              <a:rPr lang="zh-TW" altLang="en-US" baseline="0"/>
              <a:t>衝突處理 </a:t>
            </a:r>
            <a:r>
              <a:rPr lang="en-US" altLang="zh-TW" baseline="0"/>
              <a:t>(e.g., </a:t>
            </a:r>
            <a:r>
              <a:rPr lang="zh-TW" altLang="en-US" baseline="0"/>
              <a:t>就衝突提供了解決方法</a:t>
            </a:r>
            <a:r>
              <a:rPr lang="en-US" altLang="zh-TW" baseline="0"/>
              <a:t>?) (</a:t>
            </a:r>
            <a:r>
              <a:rPr lang="zh-TW" altLang="en-US" baseline="0"/>
              <a:t>如整個項目過程中沒衝突</a:t>
            </a:r>
            <a:r>
              <a:rPr lang="en-US" altLang="zh-TW" baseline="0"/>
              <a:t>, </a:t>
            </a:r>
            <a:r>
              <a:rPr lang="zh-TW" altLang="en-US" baseline="0"/>
              <a:t>請輸入 </a:t>
            </a:r>
            <a:r>
              <a:rPr lang="en-US" altLang="zh-TW" baseline="0"/>
              <a:t>NA &lt;i.e., Not Available </a:t>
            </a:r>
            <a:r>
              <a:rPr lang="zh-TW" altLang="en-US" baseline="0"/>
              <a:t>不適用</a:t>
            </a:r>
            <a:r>
              <a:rPr lang="en-US" altLang="zh-TW" baseline="0"/>
              <a:t>&gt; )</a:t>
            </a:r>
          </a:p>
          <a:p>
            <a:endParaRPr lang="en-US" altLang="zh-TW" baseline="0"/>
          </a:p>
          <a:p>
            <a:r>
              <a:rPr lang="en-US" altLang="zh-TW" baseline="0"/>
              <a:t>Other area: ____________ (</a:t>
            </a:r>
            <a:r>
              <a:rPr lang="en-US" altLang="zh-TW" baseline="0" err="1"/>
              <a:t>pls</a:t>
            </a:r>
            <a:r>
              <a:rPr lang="en-US" altLang="zh-TW" baseline="0"/>
              <a:t> input NA if no other area) </a:t>
            </a:r>
          </a:p>
          <a:p>
            <a:r>
              <a:rPr lang="zh-TW" altLang="en-US" baseline="0"/>
              <a:t>其他範疇</a:t>
            </a:r>
            <a:r>
              <a:rPr lang="en-US" altLang="zh-TW" baseline="0"/>
              <a:t>: ______________(</a:t>
            </a:r>
            <a:r>
              <a:rPr lang="zh-TW" altLang="en-US" baseline="0"/>
              <a:t>如沒有</a:t>
            </a:r>
            <a:r>
              <a:rPr lang="en-US" altLang="zh-TW" baseline="0"/>
              <a:t>, </a:t>
            </a:r>
            <a:r>
              <a:rPr lang="zh-TW" altLang="en-US" baseline="0"/>
              <a:t>請輸入 </a:t>
            </a:r>
            <a:r>
              <a:rPr lang="en-US" altLang="zh-TW" baseline="0"/>
              <a:t>NA)</a:t>
            </a:r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42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190134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baseline="0">
                <a:sym typeface="Wingdings" panose="05000000000000000000" pitchFamily="2" charset="2"/>
              </a:rPr>
              <a:t>7. Individual </a:t>
            </a:r>
            <a:r>
              <a:rPr lang="en-HK" altLang="zh-TW" sz="1200" b="1"/>
              <a:t>Performance </a:t>
            </a:r>
            <a:r>
              <a:rPr lang="zh-TW" altLang="en-US" sz="1200" b="1"/>
              <a:t>個人表現</a:t>
            </a:r>
            <a:endParaRPr lang="zh-HK" altLang="zh-TW" sz="1200" b="1"/>
          </a:p>
          <a:p>
            <a:pPr marL="0" indent="0">
              <a:lnSpc>
                <a:spcPct val="120000"/>
              </a:lnSpc>
              <a:buNone/>
            </a:pPr>
            <a:endParaRPr lang="en-US" altLang="zh-HK" sz="1200"/>
          </a:p>
          <a:p>
            <a:pPr marL="0" indent="0">
              <a:lnSpc>
                <a:spcPct val="120000"/>
              </a:lnSpc>
              <a:buNone/>
            </a:pPr>
            <a:r>
              <a:rPr lang="en-US" altLang="zh-HK" sz="1200"/>
              <a:t>7.2 Identify your own </a:t>
            </a:r>
            <a:r>
              <a:rPr lang="en-US" altLang="zh-HK" sz="1200" u="sng"/>
              <a:t>strength</a:t>
            </a:r>
            <a:r>
              <a:rPr lang="en-US" altLang="zh-HK" sz="1200"/>
              <a:t> in the radar graph and explain with </a:t>
            </a:r>
            <a:r>
              <a:rPr lang="en-US" altLang="zh-HK" sz="1200" u="sng"/>
              <a:t>a detailed example</a:t>
            </a:r>
            <a:r>
              <a:rPr lang="en-US" altLang="zh-HK" sz="1200"/>
              <a:t> throughout the project. (5%)</a:t>
            </a:r>
            <a:endParaRPr lang="en-HK" altLang="zh-TW" sz="1200"/>
          </a:p>
          <a:p>
            <a:r>
              <a:rPr lang="en-US" altLang="zh-HK"/>
              <a:t>      </a:t>
            </a:r>
            <a:r>
              <a:rPr lang="zh-TW" altLang="en-US"/>
              <a:t>在雷達圖中展示出你的強項</a:t>
            </a:r>
            <a:r>
              <a:rPr lang="en-US" altLang="zh-TW"/>
              <a:t>, </a:t>
            </a:r>
            <a:r>
              <a:rPr lang="zh-TW" altLang="en-US"/>
              <a:t>並以項目過程中一個詳細的例子說明你的強項。</a:t>
            </a:r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43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733531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baseline="0">
                <a:sym typeface="Wingdings" panose="05000000000000000000" pitchFamily="2" charset="2"/>
              </a:rPr>
              <a:t>7. Individual </a:t>
            </a:r>
            <a:r>
              <a:rPr lang="en-HK" altLang="zh-TW" sz="1200" b="1"/>
              <a:t>Performance </a:t>
            </a:r>
            <a:r>
              <a:rPr lang="zh-TW" altLang="en-US" sz="1200" b="1"/>
              <a:t>個人表現</a:t>
            </a:r>
            <a:endParaRPr lang="en-US" altLang="zh-TW" sz="1200" b="1"/>
          </a:p>
          <a:p>
            <a:endParaRPr lang="zh-HK" altLang="zh-TW" sz="1200" b="1"/>
          </a:p>
          <a:p>
            <a:pPr marL="0" indent="0">
              <a:lnSpc>
                <a:spcPct val="120000"/>
              </a:lnSpc>
              <a:buNone/>
            </a:pPr>
            <a:r>
              <a:rPr lang="en-US" altLang="zh-HK" sz="1200"/>
              <a:t>7.3 Identify your own </a:t>
            </a:r>
            <a:r>
              <a:rPr lang="en-US" altLang="zh-HK" sz="1200" u="sng"/>
              <a:t>weakness</a:t>
            </a:r>
            <a:r>
              <a:rPr lang="en-US" altLang="zh-HK" sz="1200"/>
              <a:t> in the radar graph and explain with </a:t>
            </a:r>
            <a:r>
              <a:rPr lang="en-US" altLang="zh-HK" sz="1200" u="sng"/>
              <a:t>a detailed example</a:t>
            </a:r>
            <a:r>
              <a:rPr lang="en-US" altLang="zh-HK" sz="1200"/>
              <a:t> throughout the project. (5%)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/>
              <a:t>      在雷達圖中展示出你的弱項</a:t>
            </a:r>
            <a:r>
              <a:rPr lang="en-US" altLang="zh-TW"/>
              <a:t>, </a:t>
            </a:r>
            <a:r>
              <a:rPr lang="zh-TW" altLang="en-US"/>
              <a:t>並以項目過程中一個詳細的例子說明你的弱項。</a:t>
            </a:r>
            <a:endParaRPr lang="zh-HK" altLang="en-US"/>
          </a:p>
          <a:p>
            <a:pPr marL="0" indent="0">
              <a:lnSpc>
                <a:spcPct val="120000"/>
              </a:lnSpc>
              <a:buNone/>
            </a:pPr>
            <a:endParaRPr lang="en-HK" altLang="zh-TW" sz="1200"/>
          </a:p>
          <a:p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44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838842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altLang="zh-TW" b="1"/>
              <a:t>6.</a:t>
            </a:r>
            <a:r>
              <a:rPr lang="zh-TW" altLang="zh-HK" b="1"/>
              <a:t> </a:t>
            </a:r>
            <a:r>
              <a:rPr lang="en-US" altLang="zh-HK" b="1"/>
              <a:t>Self-reflection on social awareness </a:t>
            </a:r>
            <a:r>
              <a:rPr lang="zh-TW" altLang="en-US" b="1"/>
              <a:t>自己對社會意識的反思</a:t>
            </a:r>
            <a:r>
              <a:rPr lang="en-US" altLang="zh-HK" b="1"/>
              <a:t>(5%) </a:t>
            </a:r>
          </a:p>
          <a:p>
            <a:pPr marL="0" indent="0">
              <a:buNone/>
            </a:pPr>
            <a:endParaRPr lang="en-US" altLang="zh-HK" b="1"/>
          </a:p>
          <a:p>
            <a:pPr marL="0" indent="0">
              <a:lnSpc>
                <a:spcPct val="120000"/>
              </a:lnSpc>
              <a:buNone/>
            </a:pPr>
            <a:r>
              <a:rPr lang="en-US" altLang="zh-HK" sz="1200"/>
              <a:t>6.1  What is your </a:t>
            </a:r>
            <a:r>
              <a:rPr lang="en-US" altLang="zh-HK" sz="1200" u="sng"/>
              <a:t>new insight</a:t>
            </a:r>
            <a:r>
              <a:rPr lang="en-US" altLang="zh-HK" sz="1200"/>
              <a:t> on the </a:t>
            </a:r>
            <a:r>
              <a:rPr lang="en-US" altLang="zh-HK" sz="1200" u="sng"/>
              <a:t>community problem / SDG</a:t>
            </a:r>
            <a:r>
              <a:rPr lang="en-US" altLang="zh-HK" sz="1200"/>
              <a:t> after studying the selected topic and after completion of the project?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HK" sz="1200"/>
              <a:t>       </a:t>
            </a:r>
            <a:r>
              <a:rPr lang="zh-TW" altLang="en-US" sz="1200"/>
              <a:t>在學習你所揀選的題目和完成了此項目之後</a:t>
            </a:r>
            <a:r>
              <a:rPr lang="en-US" altLang="zh-TW" sz="1200"/>
              <a:t>, </a:t>
            </a:r>
            <a:r>
              <a:rPr lang="zh-TW" altLang="en-US" sz="1200"/>
              <a:t>你對於有關的社區問題 </a:t>
            </a:r>
            <a:r>
              <a:rPr lang="en-US" altLang="zh-TW" sz="1200"/>
              <a:t>/ SDG</a:t>
            </a:r>
            <a:r>
              <a:rPr lang="en-US" altLang="zh-TW" sz="1200" baseline="0"/>
              <a:t> (</a:t>
            </a:r>
            <a:r>
              <a:rPr lang="zh-TW" altLang="en-US" sz="1200" baseline="0"/>
              <a:t>可持續發展目標</a:t>
            </a:r>
            <a:r>
              <a:rPr lang="en-US" altLang="zh-TW" sz="1200" baseline="0"/>
              <a:t>) </a:t>
            </a:r>
            <a:r>
              <a:rPr lang="zh-TW" altLang="en-US" sz="1200" baseline="0"/>
              <a:t>有何啟發 </a:t>
            </a:r>
            <a:r>
              <a:rPr lang="en-US" altLang="zh-TW" sz="1200" baseline="0"/>
              <a:t>(i.e.</a:t>
            </a:r>
            <a:r>
              <a:rPr lang="zh-TW" altLang="en-US" sz="1200" baseline="0"/>
              <a:t>新的看法</a:t>
            </a:r>
            <a:r>
              <a:rPr lang="en-US" altLang="zh-TW" sz="1200" baseline="0"/>
              <a:t>)?</a:t>
            </a:r>
            <a:endParaRPr lang="en-US" altLang="zh-HK" sz="1200"/>
          </a:p>
          <a:p>
            <a:pPr marL="0" indent="0">
              <a:lnSpc>
                <a:spcPct val="120000"/>
              </a:lnSpc>
              <a:buNone/>
            </a:pPr>
            <a:endParaRPr lang="en-US" altLang="zh-HK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K" sz="1200"/>
              <a:t>6.2  From </a:t>
            </a:r>
            <a:r>
              <a:rPr lang="en-US" altLang="zh-HK" sz="1200" u="sng"/>
              <a:t>which piece of information / outcome </a:t>
            </a:r>
            <a:r>
              <a:rPr lang="en-US" altLang="zh-HK" sz="1200"/>
              <a:t>of the project that you have the above new insight?</a:t>
            </a:r>
            <a:r>
              <a:rPr lang="en-HK" altLang="zh-HK" sz="1200" b="1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altLang="zh-HK" sz="1200" b="1"/>
              <a:t>       </a:t>
            </a:r>
            <a:r>
              <a:rPr lang="zh-TW" altLang="en-US" sz="1200" b="0"/>
              <a:t>從項目中的什麼資料</a:t>
            </a:r>
            <a:r>
              <a:rPr lang="en-US" altLang="zh-TW" sz="1200" b="0"/>
              <a:t>/ </a:t>
            </a:r>
            <a:r>
              <a:rPr lang="zh-TW" altLang="en-US" sz="1200" b="0"/>
              <a:t>成果 </a:t>
            </a:r>
            <a:r>
              <a:rPr lang="en-US" altLang="zh-TW" sz="1200" b="0"/>
              <a:t>(</a:t>
            </a:r>
            <a:r>
              <a:rPr lang="zh-TW" altLang="en-US" sz="1200" b="0"/>
              <a:t>例如問卷調查結果</a:t>
            </a:r>
            <a:r>
              <a:rPr lang="en-US" altLang="zh-TW" sz="1200" b="0"/>
              <a:t>) </a:t>
            </a:r>
            <a:r>
              <a:rPr lang="zh-TW" altLang="en-US" sz="1200" b="0"/>
              <a:t>令你有以上啟發</a:t>
            </a:r>
            <a:r>
              <a:rPr lang="en-US" altLang="zh-TW" sz="1200" b="0"/>
              <a:t>?</a:t>
            </a:r>
            <a:endParaRPr lang="en-HK" altLang="zh-HK" sz="1200" b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K" sz="1200" b="1" baseline="0"/>
              <a:t>        </a:t>
            </a:r>
            <a:endParaRPr lang="en-HK" altLang="zh-HK" sz="1200"/>
          </a:p>
          <a:p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46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055314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>
                <a:effectLst/>
                <a:highlight>
                  <a:srgbClr val="FFFF00"/>
                </a:highlight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*Teacher could select the appropriate formats for students</a:t>
            </a:r>
            <a:r>
              <a:rPr lang="en-US" sz="1800" kern="1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’</a:t>
            </a:r>
            <a:r>
              <a:rPr lang="en-US" sz="1800" kern="100">
                <a:effectLst/>
                <a:highlight>
                  <a:srgbClr val="FFFF00"/>
                </a:highlight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selection.</a:t>
            </a:r>
            <a:endParaRPr lang="en-HK" sz="1800" kern="10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993625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/>
              <a:t>Please</a:t>
            </a:r>
            <a:r>
              <a:rPr lang="en-US" altLang="zh-TW" b="1" baseline="0"/>
              <a:t> right </a:t>
            </a:r>
            <a:r>
              <a:rPr lang="en-US" altLang="zh-TW" b="1"/>
              <a:t>click the graph</a:t>
            </a:r>
            <a:r>
              <a:rPr lang="en-US" altLang="zh-TW" b="1" baseline="0"/>
              <a:t> </a:t>
            </a:r>
            <a:r>
              <a:rPr lang="en-US" altLang="zh-TW" b="1" baseline="0">
                <a:sym typeface="Wingdings" panose="05000000000000000000" pitchFamily="2" charset="2"/>
              </a:rPr>
              <a:t> Edit Information  Edit Information in Excel  Enter your Mark in the Excel table</a:t>
            </a:r>
          </a:p>
          <a:p>
            <a:r>
              <a:rPr lang="zh-TW" altLang="en-US" b="1" baseline="0">
                <a:sym typeface="Wingdings" panose="05000000000000000000" pitchFamily="2" charset="2"/>
              </a:rPr>
              <a:t>右</a:t>
            </a:r>
            <a:r>
              <a:rPr lang="en-US" altLang="zh-TW" b="1" baseline="0">
                <a:sym typeface="Wingdings" panose="05000000000000000000" pitchFamily="2" charset="2"/>
              </a:rPr>
              <a:t>click</a:t>
            </a:r>
            <a:r>
              <a:rPr lang="zh-TW" altLang="en-US" b="1" baseline="0">
                <a:sym typeface="Wingdings" panose="05000000000000000000" pitchFamily="2" charset="2"/>
              </a:rPr>
              <a:t>此圖</a:t>
            </a:r>
            <a:r>
              <a:rPr lang="en-US" altLang="zh-TW" b="1" baseline="0">
                <a:sym typeface="Wingdings" panose="05000000000000000000" pitchFamily="2" charset="2"/>
              </a:rPr>
              <a:t>  </a:t>
            </a:r>
            <a:r>
              <a:rPr lang="zh-TW" altLang="en-US" b="1" baseline="0">
                <a:sym typeface="Wingdings" panose="05000000000000000000" pitchFamily="2" charset="2"/>
              </a:rPr>
              <a:t>編輯資料 </a:t>
            </a:r>
            <a:r>
              <a:rPr lang="en-US" altLang="zh-TW" b="1" baseline="0">
                <a:sym typeface="Wingdings" panose="05000000000000000000" pitchFamily="2" charset="2"/>
              </a:rPr>
              <a:t> </a:t>
            </a:r>
            <a:r>
              <a:rPr lang="zh-TW" altLang="en-US" b="1" baseline="0">
                <a:sym typeface="Wingdings" panose="05000000000000000000" pitchFamily="2" charset="2"/>
              </a:rPr>
              <a:t>在</a:t>
            </a:r>
            <a:r>
              <a:rPr lang="en-US" altLang="zh-TW" b="1" baseline="0">
                <a:sym typeface="Wingdings" panose="05000000000000000000" pitchFamily="2" charset="2"/>
              </a:rPr>
              <a:t>Excel</a:t>
            </a:r>
            <a:r>
              <a:rPr lang="zh-TW" altLang="en-US" b="1" baseline="0">
                <a:sym typeface="Wingdings" panose="05000000000000000000" pitchFamily="2" charset="2"/>
              </a:rPr>
              <a:t>中編輯資料 </a:t>
            </a:r>
            <a:r>
              <a:rPr lang="en-US" altLang="zh-TW" b="1" baseline="0">
                <a:sym typeface="Wingdings" panose="05000000000000000000" pitchFamily="2" charset="2"/>
              </a:rPr>
              <a:t> </a:t>
            </a:r>
            <a:r>
              <a:rPr lang="zh-TW" altLang="en-US" b="1" baseline="0">
                <a:sym typeface="Wingdings" panose="05000000000000000000" pitchFamily="2" charset="2"/>
              </a:rPr>
              <a:t>於</a:t>
            </a:r>
            <a:r>
              <a:rPr lang="en-US" altLang="zh-TW" b="1" baseline="0">
                <a:sym typeface="Wingdings" panose="05000000000000000000" pitchFamily="2" charset="2"/>
              </a:rPr>
              <a:t>Excel</a:t>
            </a:r>
            <a:r>
              <a:rPr lang="zh-TW" altLang="en-US" b="1" baseline="0">
                <a:sym typeface="Wingdings" panose="05000000000000000000" pitchFamily="2" charset="2"/>
              </a:rPr>
              <a:t>表輸入你的表現分數</a:t>
            </a:r>
            <a:r>
              <a:rPr lang="en-US" altLang="zh-TW" b="1" baseline="0">
                <a:sym typeface="Wingdings" panose="05000000000000000000" pitchFamily="2" charset="2"/>
              </a:rPr>
              <a:t>(My mark)</a:t>
            </a:r>
          </a:p>
          <a:p>
            <a:endParaRPr lang="en-US" altLang="zh-HK"/>
          </a:p>
          <a:p>
            <a:r>
              <a:rPr lang="en-US" altLang="zh-TW" sz="2000" b="1" baseline="0">
                <a:sym typeface="Wingdings" panose="05000000000000000000" pitchFamily="2" charset="2"/>
              </a:rPr>
              <a:t>7. Individual </a:t>
            </a:r>
            <a:r>
              <a:rPr lang="en-HK" altLang="zh-TW" sz="2000" b="1"/>
              <a:t>Performance </a:t>
            </a:r>
            <a:r>
              <a:rPr lang="zh-TW" altLang="en-US" sz="2000" b="1"/>
              <a:t>個人表現</a:t>
            </a:r>
            <a:endParaRPr lang="zh-HK" altLang="zh-TW" sz="2000" b="1"/>
          </a:p>
          <a:p>
            <a:endParaRPr lang="zh-TW" altLang="en-US"/>
          </a:p>
          <a:p>
            <a:r>
              <a:rPr lang="en-US" altLang="zh-HK" sz="1200" kern="100">
                <a:latin typeface="Calibri" panose="020F0502020204030204" pitchFamily="34" charset="0"/>
                <a:cs typeface="Times New Roman" panose="02020603050405020304" pitchFamily="18" charset="0"/>
              </a:rPr>
              <a:t>7.1 How was </a:t>
            </a:r>
            <a:r>
              <a:rPr lang="en-US" altLang="zh-HK" sz="1200" u="sng" kern="100">
                <a:latin typeface="Calibri" panose="020F0502020204030204" pitchFamily="34" charset="0"/>
                <a:cs typeface="Times New Roman" panose="02020603050405020304" pitchFamily="18" charset="0"/>
              </a:rPr>
              <a:t>your own performance </a:t>
            </a:r>
            <a:r>
              <a:rPr lang="en-US" altLang="zh-HK" sz="1200" kern="100">
                <a:latin typeface="Calibri" panose="020F0502020204030204" pitchFamily="34" charset="0"/>
                <a:cs typeface="Times New Roman" panose="02020603050405020304" pitchFamily="18" charset="0"/>
              </a:rPr>
              <a:t>in terms of </a:t>
            </a:r>
            <a:r>
              <a:rPr lang="en-US" altLang="zh-HK" sz="1200" u="sng" kern="100">
                <a:latin typeface="Calibri" panose="020F0502020204030204" pitchFamily="34" charset="0"/>
                <a:cs typeface="Times New Roman" panose="02020603050405020304" pitchFamily="18" charset="0"/>
              </a:rPr>
              <a:t>collaboration skill(s)</a:t>
            </a:r>
            <a:r>
              <a:rPr lang="en-US" altLang="zh-HK" sz="1200" kern="100">
                <a:latin typeface="Calibri" panose="020F0502020204030204" pitchFamily="34" charset="0"/>
                <a:cs typeface="Times New Roman" panose="02020603050405020304" pitchFamily="18" charset="0"/>
              </a:rPr>
              <a:t>? (Please use the </a:t>
            </a:r>
            <a:r>
              <a:rPr lang="en-US" altLang="zh-HK" sz="1200" kern="10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radar graph </a:t>
            </a:r>
            <a:r>
              <a:rPr lang="en-US" altLang="zh-HK" sz="1200" kern="100">
                <a:latin typeface="Calibri" panose="020F0502020204030204" pitchFamily="34" charset="0"/>
                <a:cs typeface="Times New Roman" panose="02020603050405020304" pitchFamily="18" charset="0"/>
              </a:rPr>
              <a:t>below</a:t>
            </a:r>
            <a:r>
              <a:rPr lang="en-US" altLang="zh-HK" sz="1200" kern="10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HK" sz="1200" kern="100">
                <a:latin typeface="Calibri" panose="020F0502020204030204" pitchFamily="34" charset="0"/>
                <a:cs typeface="Times New Roman" panose="02020603050405020304" pitchFamily="18" charset="0"/>
              </a:rPr>
              <a:t>to show your own performance and </a:t>
            </a:r>
            <a:r>
              <a:rPr lang="en-US" altLang="zh-HK" sz="1200" u="sng" kern="100">
                <a:latin typeface="Calibri" panose="020F0502020204030204" pitchFamily="34" charset="0"/>
                <a:cs typeface="Times New Roman" panose="02020603050405020304" pitchFamily="18" charset="0"/>
              </a:rPr>
              <a:t>answer questions in next two slides</a:t>
            </a:r>
            <a:r>
              <a:rPr lang="en-US" altLang="zh-HK" sz="1200" kern="10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zh-TW" altLang="en-US" kern="100">
                <a:latin typeface="Calibri" panose="020F0502020204030204" pitchFamily="34" charset="0"/>
                <a:cs typeface="Times New Roman" panose="02020603050405020304" pitchFamily="18" charset="0"/>
              </a:rPr>
              <a:t>就與人合作技巧而言</a:t>
            </a:r>
            <a:r>
              <a:rPr lang="en-US" altLang="zh-TW" kern="10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zh-TW" altLang="en-US" kern="100">
                <a:latin typeface="Calibri" panose="020F0502020204030204" pitchFamily="34" charset="0"/>
                <a:cs typeface="Times New Roman" panose="02020603050405020304" pitchFamily="18" charset="0"/>
              </a:rPr>
              <a:t>你表現如何</a:t>
            </a:r>
            <a:r>
              <a:rPr lang="en-US" altLang="zh-TW" kern="100">
                <a:latin typeface="Calibri" panose="020F0502020204030204" pitchFamily="34" charset="0"/>
                <a:cs typeface="Times New Roman" panose="02020603050405020304" pitchFamily="18" charset="0"/>
              </a:rPr>
              <a:t>? (</a:t>
            </a:r>
            <a:r>
              <a:rPr lang="zh-TW" altLang="en-US" kern="100">
                <a:latin typeface="Calibri" panose="020F0502020204030204" pitchFamily="34" charset="0"/>
                <a:cs typeface="Times New Roman" panose="02020603050405020304" pitchFamily="18" charset="0"/>
              </a:rPr>
              <a:t>請以此雷達圖展示你的個人表現以及於下兩頁 </a:t>
            </a:r>
            <a:r>
              <a:rPr lang="en-US" altLang="zh-TW" kern="100">
                <a:latin typeface="Calibri" panose="020F0502020204030204" pitchFamily="34" charset="0"/>
                <a:cs typeface="Times New Roman" panose="02020603050405020304" pitchFamily="18" charset="0"/>
              </a:rPr>
              <a:t>PPT </a:t>
            </a:r>
            <a:r>
              <a:rPr lang="zh-TW" altLang="en-US" kern="100">
                <a:latin typeface="Calibri" panose="020F0502020204030204" pitchFamily="34" charset="0"/>
                <a:cs typeface="Times New Roman" panose="02020603050405020304" pitchFamily="18" charset="0"/>
              </a:rPr>
              <a:t>作答問題</a:t>
            </a:r>
            <a:r>
              <a:rPr lang="en-US" altLang="zh-TW" kern="10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altLang="zh-HK" kern="1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HK" kern="100">
                <a:latin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endParaRPr lang="en-US" altLang="zh-HK"/>
          </a:p>
          <a:p>
            <a:r>
              <a:rPr lang="en-HK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 skill (e.g. able to delegate workload, take care of their responsibilities, and keep themselves organized)</a:t>
            </a:r>
          </a:p>
          <a:p>
            <a:r>
              <a:rPr lang="zh-TW" altLang="en-US"/>
              <a:t>組織能力</a:t>
            </a:r>
            <a:r>
              <a:rPr lang="en-US" altLang="zh-TW"/>
              <a:t>(e.g.,</a:t>
            </a:r>
            <a:r>
              <a:rPr lang="en-US" altLang="zh-TW" baseline="0"/>
              <a:t> </a:t>
            </a:r>
            <a:r>
              <a:rPr lang="zh-TW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委派工作、了解每位成員職責、及確保每位成員都可以有條理地安排工作，以達成目標</a:t>
            </a:r>
            <a:r>
              <a:rPr lang="en-US" altLang="zh-TW" baseline="0"/>
              <a:t>)</a:t>
            </a:r>
            <a:endParaRPr lang="en-US" altLang="zh-TW"/>
          </a:p>
          <a:p>
            <a:endParaRPr lang="en-US" altLang="zh-TW" baseline="0"/>
          </a:p>
          <a:p>
            <a:r>
              <a:rPr lang="en-US" altLang="zh-TW" baseline="0"/>
              <a:t>Communication (e.g., Gave constructive feedback? Active listening?) </a:t>
            </a:r>
          </a:p>
          <a:p>
            <a:r>
              <a:rPr lang="zh-TW" altLang="en-US" baseline="0"/>
              <a:t>溝通 </a:t>
            </a:r>
            <a:r>
              <a:rPr lang="en-US" altLang="zh-TW" baseline="0"/>
              <a:t>(e.g., </a:t>
            </a:r>
            <a:r>
              <a:rPr lang="zh-TW" altLang="en-US" baseline="0"/>
              <a:t>有給予有建設性的意見</a:t>
            </a:r>
            <a:r>
              <a:rPr lang="en-US" altLang="zh-TW" baseline="0"/>
              <a:t>? </a:t>
            </a:r>
            <a:r>
              <a:rPr lang="zh-TW" altLang="en-US" baseline="0"/>
              <a:t>有準確聆聽</a:t>
            </a:r>
            <a:r>
              <a:rPr lang="en-US" altLang="zh-TW" baseline="0"/>
              <a:t>?) </a:t>
            </a:r>
          </a:p>
          <a:p>
            <a:endParaRPr lang="en-US" altLang="zh-TW" baseline="0"/>
          </a:p>
          <a:p>
            <a:r>
              <a:rPr lang="en-US" altLang="zh-TW" baseline="0"/>
              <a:t>Commitment to the Project? (e.g., Extra meeting to do this project?)</a:t>
            </a:r>
          </a:p>
          <a:p>
            <a:r>
              <a:rPr lang="zh-TW" altLang="en-US" baseline="0"/>
              <a:t>對項目投入</a:t>
            </a:r>
            <a:r>
              <a:rPr lang="en-US" altLang="zh-TW" baseline="0"/>
              <a:t>? (e.g., </a:t>
            </a:r>
            <a:r>
              <a:rPr lang="zh-TW" altLang="en-US" baseline="0"/>
              <a:t>有開額外的會議以處理預計之外的事情</a:t>
            </a:r>
            <a:r>
              <a:rPr lang="en-US" altLang="zh-TW" baseline="0"/>
              <a:t>?)</a:t>
            </a:r>
          </a:p>
          <a:p>
            <a:endParaRPr lang="en-US" altLang="zh-TW" baseline="0"/>
          </a:p>
          <a:p>
            <a:r>
              <a:rPr lang="en-US" altLang="zh-TW" baseline="0"/>
              <a:t>Supporting Others (e.g., Offered help to teammates? Comforted teammates?)</a:t>
            </a:r>
          </a:p>
          <a:p>
            <a:r>
              <a:rPr lang="zh-TW" altLang="en-US" baseline="0"/>
              <a:t>互相支持 </a:t>
            </a:r>
            <a:r>
              <a:rPr lang="en-US" altLang="zh-TW" baseline="0"/>
              <a:t>(e.g., </a:t>
            </a:r>
            <a:r>
              <a:rPr lang="zh-TW" altLang="en-US" baseline="0"/>
              <a:t>幫助組員</a:t>
            </a:r>
            <a:r>
              <a:rPr lang="en-US" altLang="zh-TW" baseline="0"/>
              <a:t>? </a:t>
            </a:r>
            <a:r>
              <a:rPr lang="zh-TW" altLang="en-US" baseline="0"/>
              <a:t>慰問組員</a:t>
            </a:r>
            <a:r>
              <a:rPr lang="en-US" altLang="zh-TW" baseline="0"/>
              <a:t>?) </a:t>
            </a:r>
          </a:p>
          <a:p>
            <a:endParaRPr lang="en-US" altLang="zh-TW" baseline="0"/>
          </a:p>
          <a:p>
            <a:r>
              <a:rPr lang="en-US" altLang="zh-TW" baseline="0"/>
              <a:t>Conflict Resolution (e.g., Offered solutions to conflicts?) (</a:t>
            </a:r>
            <a:r>
              <a:rPr lang="en-US" altLang="zh-TW" baseline="0" err="1"/>
              <a:t>pls</a:t>
            </a:r>
            <a:r>
              <a:rPr lang="en-US" altLang="zh-TW" baseline="0"/>
              <a:t> input NA if no conflict)</a:t>
            </a:r>
          </a:p>
          <a:p>
            <a:r>
              <a:rPr lang="zh-TW" altLang="en-US" baseline="0"/>
              <a:t>衝突處理 </a:t>
            </a:r>
            <a:r>
              <a:rPr lang="en-US" altLang="zh-TW" baseline="0"/>
              <a:t>(e.g., </a:t>
            </a:r>
            <a:r>
              <a:rPr lang="zh-TW" altLang="en-US" baseline="0"/>
              <a:t>就衝突提供了解決方法</a:t>
            </a:r>
            <a:r>
              <a:rPr lang="en-US" altLang="zh-TW" baseline="0"/>
              <a:t>?) (</a:t>
            </a:r>
            <a:r>
              <a:rPr lang="zh-TW" altLang="en-US" baseline="0"/>
              <a:t>如整個項目過程中沒衝突</a:t>
            </a:r>
            <a:r>
              <a:rPr lang="en-US" altLang="zh-TW" baseline="0"/>
              <a:t>, </a:t>
            </a:r>
            <a:r>
              <a:rPr lang="zh-TW" altLang="en-US" baseline="0"/>
              <a:t>請輸入 </a:t>
            </a:r>
            <a:r>
              <a:rPr lang="en-US" altLang="zh-TW" baseline="0"/>
              <a:t>NA &lt;i.e., Not Available </a:t>
            </a:r>
            <a:r>
              <a:rPr lang="zh-TW" altLang="en-US" baseline="0"/>
              <a:t>不適用</a:t>
            </a:r>
            <a:r>
              <a:rPr lang="en-US" altLang="zh-TW" baseline="0"/>
              <a:t>&gt; )</a:t>
            </a:r>
          </a:p>
          <a:p>
            <a:endParaRPr lang="en-US" altLang="zh-TW" baseline="0"/>
          </a:p>
          <a:p>
            <a:r>
              <a:rPr lang="en-US" altLang="zh-TW" baseline="0"/>
              <a:t>Other area: ____________ (</a:t>
            </a:r>
            <a:r>
              <a:rPr lang="en-US" altLang="zh-TW" baseline="0" err="1"/>
              <a:t>pls</a:t>
            </a:r>
            <a:r>
              <a:rPr lang="en-US" altLang="zh-TW" baseline="0"/>
              <a:t> input NA if no other area) </a:t>
            </a:r>
          </a:p>
          <a:p>
            <a:r>
              <a:rPr lang="zh-TW" altLang="en-US" baseline="0"/>
              <a:t>其他範疇</a:t>
            </a:r>
            <a:r>
              <a:rPr lang="en-US" altLang="zh-TW" baseline="0"/>
              <a:t>: ______________(</a:t>
            </a:r>
            <a:r>
              <a:rPr lang="zh-TW" altLang="en-US" baseline="0"/>
              <a:t>如沒有</a:t>
            </a:r>
            <a:r>
              <a:rPr lang="en-US" altLang="zh-TW" baseline="0"/>
              <a:t>, </a:t>
            </a:r>
            <a:r>
              <a:rPr lang="zh-TW" altLang="en-US" baseline="0"/>
              <a:t>請輸入 </a:t>
            </a:r>
            <a:r>
              <a:rPr lang="en-US" altLang="zh-TW" baseline="0"/>
              <a:t>NA)</a:t>
            </a:r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47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829824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baseline="0">
                <a:sym typeface="Wingdings" panose="05000000000000000000" pitchFamily="2" charset="2"/>
              </a:rPr>
              <a:t>7. Individual </a:t>
            </a:r>
            <a:r>
              <a:rPr lang="en-HK" altLang="zh-TW" sz="1200" b="1"/>
              <a:t>Performance </a:t>
            </a:r>
            <a:r>
              <a:rPr lang="zh-TW" altLang="en-US" sz="1200" b="1"/>
              <a:t>個人表現</a:t>
            </a:r>
            <a:endParaRPr lang="zh-HK" altLang="zh-TW" sz="1200" b="1"/>
          </a:p>
          <a:p>
            <a:pPr marL="0" indent="0">
              <a:lnSpc>
                <a:spcPct val="120000"/>
              </a:lnSpc>
              <a:buNone/>
            </a:pPr>
            <a:endParaRPr lang="en-US" altLang="zh-HK" sz="1200"/>
          </a:p>
          <a:p>
            <a:pPr marL="0" indent="0">
              <a:lnSpc>
                <a:spcPct val="120000"/>
              </a:lnSpc>
              <a:buNone/>
            </a:pPr>
            <a:r>
              <a:rPr lang="en-US" altLang="zh-HK" sz="1200"/>
              <a:t>7.2 Identify your own </a:t>
            </a:r>
            <a:r>
              <a:rPr lang="en-US" altLang="zh-HK" sz="1200" u="sng"/>
              <a:t>strength</a:t>
            </a:r>
            <a:r>
              <a:rPr lang="en-US" altLang="zh-HK" sz="1200"/>
              <a:t> in the radar graph and explain with </a:t>
            </a:r>
            <a:r>
              <a:rPr lang="en-US" altLang="zh-HK" sz="1200" u="sng"/>
              <a:t>a detailed example</a:t>
            </a:r>
            <a:r>
              <a:rPr lang="en-US" altLang="zh-HK" sz="1200"/>
              <a:t> throughout the project. (5%)</a:t>
            </a:r>
            <a:endParaRPr lang="en-HK" altLang="zh-TW" sz="1200"/>
          </a:p>
          <a:p>
            <a:r>
              <a:rPr lang="en-US" altLang="zh-HK"/>
              <a:t>      </a:t>
            </a:r>
            <a:r>
              <a:rPr lang="zh-TW" altLang="en-US"/>
              <a:t>在雷達圖中展示出你的強項</a:t>
            </a:r>
            <a:r>
              <a:rPr lang="en-US" altLang="zh-TW"/>
              <a:t>, </a:t>
            </a:r>
            <a:r>
              <a:rPr lang="zh-TW" altLang="en-US"/>
              <a:t>並以項目過程中一個詳細的例子說明你的強項。</a:t>
            </a:r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48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6205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baseline="0">
                <a:sym typeface="Wingdings" panose="05000000000000000000" pitchFamily="2" charset="2"/>
              </a:rPr>
              <a:t>7. Individual </a:t>
            </a:r>
            <a:r>
              <a:rPr lang="en-HK" altLang="zh-TW" sz="1200" b="1"/>
              <a:t>Performance </a:t>
            </a:r>
            <a:r>
              <a:rPr lang="zh-TW" altLang="en-US" sz="1200" b="1"/>
              <a:t>個人表現</a:t>
            </a:r>
            <a:endParaRPr lang="en-US" altLang="zh-TW" sz="1200" b="1"/>
          </a:p>
          <a:p>
            <a:endParaRPr lang="zh-HK" altLang="zh-TW" sz="1200" b="1"/>
          </a:p>
          <a:p>
            <a:pPr marL="0" indent="0">
              <a:lnSpc>
                <a:spcPct val="120000"/>
              </a:lnSpc>
              <a:buNone/>
            </a:pPr>
            <a:r>
              <a:rPr lang="en-US" altLang="zh-HK" sz="1200"/>
              <a:t>7.3 Identify your own </a:t>
            </a:r>
            <a:r>
              <a:rPr lang="en-US" altLang="zh-HK" sz="1200" u="sng"/>
              <a:t>weakness</a:t>
            </a:r>
            <a:r>
              <a:rPr lang="en-US" altLang="zh-HK" sz="1200"/>
              <a:t> in the radar graph and explain with </a:t>
            </a:r>
            <a:r>
              <a:rPr lang="en-US" altLang="zh-HK" sz="1200" u="sng"/>
              <a:t>a detailed example</a:t>
            </a:r>
            <a:r>
              <a:rPr lang="en-US" altLang="zh-HK" sz="1200"/>
              <a:t> throughout the project. (5%)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/>
              <a:t>      在雷達圖中展示出你的弱項</a:t>
            </a:r>
            <a:r>
              <a:rPr lang="en-US" altLang="zh-TW"/>
              <a:t>, </a:t>
            </a:r>
            <a:r>
              <a:rPr lang="zh-TW" altLang="en-US"/>
              <a:t>並以項目過程中一個詳細的例子說明你的弱項。</a:t>
            </a:r>
            <a:endParaRPr lang="zh-HK" altLang="en-US"/>
          </a:p>
          <a:p>
            <a:pPr marL="0" indent="0">
              <a:lnSpc>
                <a:spcPct val="120000"/>
              </a:lnSpc>
              <a:buNone/>
            </a:pPr>
            <a:endParaRPr lang="en-HK" altLang="zh-TW" sz="1200"/>
          </a:p>
          <a:p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49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9454813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altLang="zh-TW" b="1"/>
              <a:t>6.</a:t>
            </a:r>
            <a:r>
              <a:rPr lang="zh-TW" altLang="zh-HK" b="1"/>
              <a:t> </a:t>
            </a:r>
            <a:r>
              <a:rPr lang="en-US" altLang="zh-HK" b="1"/>
              <a:t>Self-reflection on social awareness </a:t>
            </a:r>
            <a:r>
              <a:rPr lang="zh-TW" altLang="en-US" b="1"/>
              <a:t>自己對社會意識的反思</a:t>
            </a:r>
            <a:r>
              <a:rPr lang="en-US" altLang="zh-HK" b="1"/>
              <a:t>(5%) </a:t>
            </a:r>
          </a:p>
          <a:p>
            <a:pPr marL="0" indent="0">
              <a:buNone/>
            </a:pPr>
            <a:endParaRPr lang="en-US" altLang="zh-HK" b="1"/>
          </a:p>
          <a:p>
            <a:pPr marL="0" indent="0">
              <a:lnSpc>
                <a:spcPct val="120000"/>
              </a:lnSpc>
              <a:buNone/>
            </a:pPr>
            <a:r>
              <a:rPr lang="en-US" altLang="zh-HK" sz="1200"/>
              <a:t>6.1  What is your </a:t>
            </a:r>
            <a:r>
              <a:rPr lang="en-US" altLang="zh-HK" sz="1200" u="sng"/>
              <a:t>new insight</a:t>
            </a:r>
            <a:r>
              <a:rPr lang="en-US" altLang="zh-HK" sz="1200"/>
              <a:t> on the </a:t>
            </a:r>
            <a:r>
              <a:rPr lang="en-US" altLang="zh-HK" sz="1200" u="sng"/>
              <a:t>community problem / SDG</a:t>
            </a:r>
            <a:r>
              <a:rPr lang="en-US" altLang="zh-HK" sz="1200"/>
              <a:t> after studying the selected topic and after completion of the project?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HK" sz="1200"/>
              <a:t>       </a:t>
            </a:r>
            <a:r>
              <a:rPr lang="zh-TW" altLang="en-US" sz="1200"/>
              <a:t>在學習你所揀選的題目和完成了此項目之後</a:t>
            </a:r>
            <a:r>
              <a:rPr lang="en-US" altLang="zh-TW" sz="1200"/>
              <a:t>, </a:t>
            </a:r>
            <a:r>
              <a:rPr lang="zh-TW" altLang="en-US" sz="1200"/>
              <a:t>你對於有關的社區問題 </a:t>
            </a:r>
            <a:r>
              <a:rPr lang="en-US" altLang="zh-TW" sz="1200"/>
              <a:t>/ SDG</a:t>
            </a:r>
            <a:r>
              <a:rPr lang="en-US" altLang="zh-TW" sz="1200" baseline="0"/>
              <a:t> (</a:t>
            </a:r>
            <a:r>
              <a:rPr lang="zh-TW" altLang="en-US" sz="1200" baseline="0"/>
              <a:t>可持續發展目標</a:t>
            </a:r>
            <a:r>
              <a:rPr lang="en-US" altLang="zh-TW" sz="1200" baseline="0"/>
              <a:t>) </a:t>
            </a:r>
            <a:r>
              <a:rPr lang="zh-TW" altLang="en-US" sz="1200" baseline="0"/>
              <a:t>有何啟發 </a:t>
            </a:r>
            <a:r>
              <a:rPr lang="en-US" altLang="zh-TW" sz="1200" baseline="0"/>
              <a:t>(i.e.</a:t>
            </a:r>
            <a:r>
              <a:rPr lang="zh-TW" altLang="en-US" sz="1200" baseline="0"/>
              <a:t>新的看法</a:t>
            </a:r>
            <a:r>
              <a:rPr lang="en-US" altLang="zh-TW" sz="1200" baseline="0"/>
              <a:t>)?</a:t>
            </a:r>
            <a:endParaRPr lang="en-US" altLang="zh-HK" sz="1200"/>
          </a:p>
          <a:p>
            <a:pPr marL="0" indent="0">
              <a:lnSpc>
                <a:spcPct val="120000"/>
              </a:lnSpc>
              <a:buNone/>
            </a:pPr>
            <a:endParaRPr lang="en-US" altLang="zh-HK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K" sz="1200"/>
              <a:t>6.2  From </a:t>
            </a:r>
            <a:r>
              <a:rPr lang="en-US" altLang="zh-HK" sz="1200" u="sng"/>
              <a:t>which piece of information / outcome </a:t>
            </a:r>
            <a:r>
              <a:rPr lang="en-US" altLang="zh-HK" sz="1200"/>
              <a:t>of the project that you have the above new insight?</a:t>
            </a:r>
            <a:r>
              <a:rPr lang="en-HK" altLang="zh-HK" sz="1200" b="1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altLang="zh-HK" sz="1200" b="1"/>
              <a:t>       </a:t>
            </a:r>
            <a:r>
              <a:rPr lang="zh-TW" altLang="en-US" sz="1200" b="0"/>
              <a:t>從項目中的什麼資料</a:t>
            </a:r>
            <a:r>
              <a:rPr lang="en-US" altLang="zh-TW" sz="1200" b="0"/>
              <a:t>/ </a:t>
            </a:r>
            <a:r>
              <a:rPr lang="zh-TW" altLang="en-US" sz="1200" b="0"/>
              <a:t>成果 </a:t>
            </a:r>
            <a:r>
              <a:rPr lang="en-US" altLang="zh-TW" sz="1200" b="0"/>
              <a:t>(</a:t>
            </a:r>
            <a:r>
              <a:rPr lang="zh-TW" altLang="en-US" sz="1200" b="0"/>
              <a:t>例如問卷調查結果</a:t>
            </a:r>
            <a:r>
              <a:rPr lang="en-US" altLang="zh-TW" sz="1200" b="0"/>
              <a:t>) </a:t>
            </a:r>
            <a:r>
              <a:rPr lang="zh-TW" altLang="en-US" sz="1200" b="0"/>
              <a:t>令你有以上啟發</a:t>
            </a:r>
            <a:r>
              <a:rPr lang="en-US" altLang="zh-TW" sz="1200" b="0"/>
              <a:t>?</a:t>
            </a:r>
            <a:endParaRPr lang="en-HK" altLang="zh-HK" sz="1200" b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K" sz="1200" b="1" baseline="0"/>
              <a:t>        </a:t>
            </a:r>
            <a:endParaRPr lang="en-HK" altLang="zh-HK" sz="1200"/>
          </a:p>
          <a:p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51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368938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/>
              <a:t>Please</a:t>
            </a:r>
            <a:r>
              <a:rPr lang="en-US" altLang="zh-TW" b="1" baseline="0"/>
              <a:t> right </a:t>
            </a:r>
            <a:r>
              <a:rPr lang="en-US" altLang="zh-TW" b="1"/>
              <a:t>click the graph</a:t>
            </a:r>
            <a:r>
              <a:rPr lang="en-US" altLang="zh-TW" b="1" baseline="0"/>
              <a:t> </a:t>
            </a:r>
            <a:r>
              <a:rPr lang="en-US" altLang="zh-TW" b="1" baseline="0">
                <a:sym typeface="Wingdings" panose="05000000000000000000" pitchFamily="2" charset="2"/>
              </a:rPr>
              <a:t> Edit Information  Edit Information in Excel  Enter your Mark in the Excel table</a:t>
            </a:r>
          </a:p>
          <a:p>
            <a:r>
              <a:rPr lang="zh-TW" altLang="en-US" b="1" baseline="0">
                <a:sym typeface="Wingdings" panose="05000000000000000000" pitchFamily="2" charset="2"/>
              </a:rPr>
              <a:t>右</a:t>
            </a:r>
            <a:r>
              <a:rPr lang="en-US" altLang="zh-TW" b="1" baseline="0">
                <a:sym typeface="Wingdings" panose="05000000000000000000" pitchFamily="2" charset="2"/>
              </a:rPr>
              <a:t>click</a:t>
            </a:r>
            <a:r>
              <a:rPr lang="zh-TW" altLang="en-US" b="1" baseline="0">
                <a:sym typeface="Wingdings" panose="05000000000000000000" pitchFamily="2" charset="2"/>
              </a:rPr>
              <a:t>此圖</a:t>
            </a:r>
            <a:r>
              <a:rPr lang="en-US" altLang="zh-TW" b="1" baseline="0">
                <a:sym typeface="Wingdings" panose="05000000000000000000" pitchFamily="2" charset="2"/>
              </a:rPr>
              <a:t>  </a:t>
            </a:r>
            <a:r>
              <a:rPr lang="zh-TW" altLang="en-US" b="1" baseline="0">
                <a:sym typeface="Wingdings" panose="05000000000000000000" pitchFamily="2" charset="2"/>
              </a:rPr>
              <a:t>編輯資料 </a:t>
            </a:r>
            <a:r>
              <a:rPr lang="en-US" altLang="zh-TW" b="1" baseline="0">
                <a:sym typeface="Wingdings" panose="05000000000000000000" pitchFamily="2" charset="2"/>
              </a:rPr>
              <a:t> </a:t>
            </a:r>
            <a:r>
              <a:rPr lang="zh-TW" altLang="en-US" b="1" baseline="0">
                <a:sym typeface="Wingdings" panose="05000000000000000000" pitchFamily="2" charset="2"/>
              </a:rPr>
              <a:t>在</a:t>
            </a:r>
            <a:r>
              <a:rPr lang="en-US" altLang="zh-TW" b="1" baseline="0">
                <a:sym typeface="Wingdings" panose="05000000000000000000" pitchFamily="2" charset="2"/>
              </a:rPr>
              <a:t>Excel</a:t>
            </a:r>
            <a:r>
              <a:rPr lang="zh-TW" altLang="en-US" b="1" baseline="0">
                <a:sym typeface="Wingdings" panose="05000000000000000000" pitchFamily="2" charset="2"/>
              </a:rPr>
              <a:t>中編輯資料 </a:t>
            </a:r>
            <a:r>
              <a:rPr lang="en-US" altLang="zh-TW" b="1" baseline="0">
                <a:sym typeface="Wingdings" panose="05000000000000000000" pitchFamily="2" charset="2"/>
              </a:rPr>
              <a:t> </a:t>
            </a:r>
            <a:r>
              <a:rPr lang="zh-TW" altLang="en-US" b="1" baseline="0">
                <a:sym typeface="Wingdings" panose="05000000000000000000" pitchFamily="2" charset="2"/>
              </a:rPr>
              <a:t>於</a:t>
            </a:r>
            <a:r>
              <a:rPr lang="en-US" altLang="zh-TW" b="1" baseline="0">
                <a:sym typeface="Wingdings" panose="05000000000000000000" pitchFamily="2" charset="2"/>
              </a:rPr>
              <a:t>Excel</a:t>
            </a:r>
            <a:r>
              <a:rPr lang="zh-TW" altLang="en-US" b="1" baseline="0">
                <a:sym typeface="Wingdings" panose="05000000000000000000" pitchFamily="2" charset="2"/>
              </a:rPr>
              <a:t>表輸入你的表現分數</a:t>
            </a:r>
            <a:r>
              <a:rPr lang="en-US" altLang="zh-TW" b="1" baseline="0">
                <a:sym typeface="Wingdings" panose="05000000000000000000" pitchFamily="2" charset="2"/>
              </a:rPr>
              <a:t>(My mark)</a:t>
            </a:r>
          </a:p>
          <a:p>
            <a:endParaRPr lang="en-US" altLang="zh-HK"/>
          </a:p>
          <a:p>
            <a:r>
              <a:rPr lang="en-US" altLang="zh-TW" sz="2000" b="1" baseline="0">
                <a:sym typeface="Wingdings" panose="05000000000000000000" pitchFamily="2" charset="2"/>
              </a:rPr>
              <a:t>7. Individual </a:t>
            </a:r>
            <a:r>
              <a:rPr lang="en-HK" altLang="zh-TW" sz="2000" b="1"/>
              <a:t>Performance </a:t>
            </a:r>
            <a:r>
              <a:rPr lang="zh-TW" altLang="en-US" sz="2000" b="1"/>
              <a:t>個人表現</a:t>
            </a:r>
            <a:endParaRPr lang="zh-HK" altLang="zh-TW" sz="2000" b="1"/>
          </a:p>
          <a:p>
            <a:endParaRPr lang="zh-TW" altLang="en-US"/>
          </a:p>
          <a:p>
            <a:r>
              <a:rPr lang="en-US" altLang="zh-HK" sz="1200" kern="100">
                <a:latin typeface="Calibri" panose="020F0502020204030204" pitchFamily="34" charset="0"/>
                <a:cs typeface="Times New Roman" panose="02020603050405020304" pitchFamily="18" charset="0"/>
              </a:rPr>
              <a:t>7.1 How was </a:t>
            </a:r>
            <a:r>
              <a:rPr lang="en-US" altLang="zh-HK" sz="1200" u="sng" kern="100">
                <a:latin typeface="Calibri" panose="020F0502020204030204" pitchFamily="34" charset="0"/>
                <a:cs typeface="Times New Roman" panose="02020603050405020304" pitchFamily="18" charset="0"/>
              </a:rPr>
              <a:t>your own performance </a:t>
            </a:r>
            <a:r>
              <a:rPr lang="en-US" altLang="zh-HK" sz="1200" kern="100">
                <a:latin typeface="Calibri" panose="020F0502020204030204" pitchFamily="34" charset="0"/>
                <a:cs typeface="Times New Roman" panose="02020603050405020304" pitchFamily="18" charset="0"/>
              </a:rPr>
              <a:t>in terms of </a:t>
            </a:r>
            <a:r>
              <a:rPr lang="en-US" altLang="zh-HK" sz="1200" u="sng" kern="100">
                <a:latin typeface="Calibri" panose="020F0502020204030204" pitchFamily="34" charset="0"/>
                <a:cs typeface="Times New Roman" panose="02020603050405020304" pitchFamily="18" charset="0"/>
              </a:rPr>
              <a:t>collaboration skill(s)</a:t>
            </a:r>
            <a:r>
              <a:rPr lang="en-US" altLang="zh-HK" sz="1200" kern="100">
                <a:latin typeface="Calibri" panose="020F0502020204030204" pitchFamily="34" charset="0"/>
                <a:cs typeface="Times New Roman" panose="02020603050405020304" pitchFamily="18" charset="0"/>
              </a:rPr>
              <a:t>? (Please use the </a:t>
            </a:r>
            <a:r>
              <a:rPr lang="en-US" altLang="zh-HK" sz="1200" kern="10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radar graph </a:t>
            </a:r>
            <a:r>
              <a:rPr lang="en-US" altLang="zh-HK" sz="1200" kern="100">
                <a:latin typeface="Calibri" panose="020F0502020204030204" pitchFamily="34" charset="0"/>
                <a:cs typeface="Times New Roman" panose="02020603050405020304" pitchFamily="18" charset="0"/>
              </a:rPr>
              <a:t>below</a:t>
            </a:r>
            <a:r>
              <a:rPr lang="en-US" altLang="zh-HK" sz="1200" kern="10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HK" sz="1200" kern="100">
                <a:latin typeface="Calibri" panose="020F0502020204030204" pitchFamily="34" charset="0"/>
                <a:cs typeface="Times New Roman" panose="02020603050405020304" pitchFamily="18" charset="0"/>
              </a:rPr>
              <a:t>to show your own performance and </a:t>
            </a:r>
            <a:r>
              <a:rPr lang="en-US" altLang="zh-HK" sz="1200" u="sng" kern="100">
                <a:latin typeface="Calibri" panose="020F0502020204030204" pitchFamily="34" charset="0"/>
                <a:cs typeface="Times New Roman" panose="02020603050405020304" pitchFamily="18" charset="0"/>
              </a:rPr>
              <a:t>answer questions in next two slides</a:t>
            </a:r>
            <a:r>
              <a:rPr lang="en-US" altLang="zh-HK" sz="1200" kern="10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zh-TW" altLang="en-US" kern="100">
                <a:latin typeface="Calibri" panose="020F0502020204030204" pitchFamily="34" charset="0"/>
                <a:cs typeface="Times New Roman" panose="02020603050405020304" pitchFamily="18" charset="0"/>
              </a:rPr>
              <a:t>就與人合作技巧而言</a:t>
            </a:r>
            <a:r>
              <a:rPr lang="en-US" altLang="zh-TW" kern="10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zh-TW" altLang="en-US" kern="100">
                <a:latin typeface="Calibri" panose="020F0502020204030204" pitchFamily="34" charset="0"/>
                <a:cs typeface="Times New Roman" panose="02020603050405020304" pitchFamily="18" charset="0"/>
              </a:rPr>
              <a:t>你表現如何</a:t>
            </a:r>
            <a:r>
              <a:rPr lang="en-US" altLang="zh-TW" kern="100">
                <a:latin typeface="Calibri" panose="020F0502020204030204" pitchFamily="34" charset="0"/>
                <a:cs typeface="Times New Roman" panose="02020603050405020304" pitchFamily="18" charset="0"/>
              </a:rPr>
              <a:t>? (</a:t>
            </a:r>
            <a:r>
              <a:rPr lang="zh-TW" altLang="en-US" kern="100">
                <a:latin typeface="Calibri" panose="020F0502020204030204" pitchFamily="34" charset="0"/>
                <a:cs typeface="Times New Roman" panose="02020603050405020304" pitchFamily="18" charset="0"/>
              </a:rPr>
              <a:t>請以此雷達圖展示你的個人表現以及於下兩頁 </a:t>
            </a:r>
            <a:r>
              <a:rPr lang="en-US" altLang="zh-TW" kern="100">
                <a:latin typeface="Calibri" panose="020F0502020204030204" pitchFamily="34" charset="0"/>
                <a:cs typeface="Times New Roman" panose="02020603050405020304" pitchFamily="18" charset="0"/>
              </a:rPr>
              <a:t>PPT </a:t>
            </a:r>
            <a:r>
              <a:rPr lang="zh-TW" altLang="en-US" kern="100">
                <a:latin typeface="Calibri" panose="020F0502020204030204" pitchFamily="34" charset="0"/>
                <a:cs typeface="Times New Roman" panose="02020603050405020304" pitchFamily="18" charset="0"/>
              </a:rPr>
              <a:t>作答問題</a:t>
            </a:r>
            <a:r>
              <a:rPr lang="en-US" altLang="zh-TW" kern="10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altLang="zh-HK" kern="1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HK" kern="100">
                <a:latin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endParaRPr lang="en-US" altLang="zh-HK"/>
          </a:p>
          <a:p>
            <a:r>
              <a:rPr lang="en-HK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 skill (e.g. able to delegate workload, take care of their responsibilities, and keep themselves organized)</a:t>
            </a:r>
          </a:p>
          <a:p>
            <a:r>
              <a:rPr lang="zh-TW" altLang="en-US"/>
              <a:t>組織能力</a:t>
            </a:r>
            <a:r>
              <a:rPr lang="en-US" altLang="zh-TW"/>
              <a:t>(e.g.,</a:t>
            </a:r>
            <a:r>
              <a:rPr lang="en-US" altLang="zh-TW" baseline="0"/>
              <a:t> </a:t>
            </a:r>
            <a:r>
              <a:rPr lang="zh-TW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委派工作、了解每位成員職責、及確保每位成員都可以有條理地安排工作，以達成目標</a:t>
            </a:r>
            <a:r>
              <a:rPr lang="en-US" altLang="zh-TW" baseline="0"/>
              <a:t>)</a:t>
            </a:r>
            <a:endParaRPr lang="en-US" altLang="zh-TW"/>
          </a:p>
          <a:p>
            <a:endParaRPr lang="en-US" altLang="zh-TW" baseline="0"/>
          </a:p>
          <a:p>
            <a:r>
              <a:rPr lang="en-US" altLang="zh-TW" baseline="0"/>
              <a:t>Communication (e.g., Gave constructive feedback? Active listening?) </a:t>
            </a:r>
          </a:p>
          <a:p>
            <a:r>
              <a:rPr lang="zh-TW" altLang="en-US" baseline="0"/>
              <a:t>溝通 </a:t>
            </a:r>
            <a:r>
              <a:rPr lang="en-US" altLang="zh-TW" baseline="0"/>
              <a:t>(e.g., </a:t>
            </a:r>
            <a:r>
              <a:rPr lang="zh-TW" altLang="en-US" baseline="0"/>
              <a:t>有給予有建設性的意見</a:t>
            </a:r>
            <a:r>
              <a:rPr lang="en-US" altLang="zh-TW" baseline="0"/>
              <a:t>? </a:t>
            </a:r>
            <a:r>
              <a:rPr lang="zh-TW" altLang="en-US" baseline="0"/>
              <a:t>有準確聆聽</a:t>
            </a:r>
            <a:r>
              <a:rPr lang="en-US" altLang="zh-TW" baseline="0"/>
              <a:t>?) </a:t>
            </a:r>
          </a:p>
          <a:p>
            <a:endParaRPr lang="en-US" altLang="zh-TW" baseline="0"/>
          </a:p>
          <a:p>
            <a:r>
              <a:rPr lang="en-US" altLang="zh-TW" baseline="0"/>
              <a:t>Commitment to the Project? (e.g., Extra meeting to do this project?)</a:t>
            </a:r>
          </a:p>
          <a:p>
            <a:r>
              <a:rPr lang="zh-TW" altLang="en-US" baseline="0"/>
              <a:t>對項目投入</a:t>
            </a:r>
            <a:r>
              <a:rPr lang="en-US" altLang="zh-TW" baseline="0"/>
              <a:t>? (e.g., </a:t>
            </a:r>
            <a:r>
              <a:rPr lang="zh-TW" altLang="en-US" baseline="0"/>
              <a:t>有開額外的會議以處理預計之外的事情</a:t>
            </a:r>
            <a:r>
              <a:rPr lang="en-US" altLang="zh-TW" baseline="0"/>
              <a:t>?)</a:t>
            </a:r>
          </a:p>
          <a:p>
            <a:endParaRPr lang="en-US" altLang="zh-TW" baseline="0"/>
          </a:p>
          <a:p>
            <a:r>
              <a:rPr lang="en-US" altLang="zh-TW" baseline="0"/>
              <a:t>Supporting Others (e.g., Offered help to teammates? Comforted teammates?)</a:t>
            </a:r>
          </a:p>
          <a:p>
            <a:r>
              <a:rPr lang="zh-TW" altLang="en-US" baseline="0"/>
              <a:t>互相支持 </a:t>
            </a:r>
            <a:r>
              <a:rPr lang="en-US" altLang="zh-TW" baseline="0"/>
              <a:t>(e.g., </a:t>
            </a:r>
            <a:r>
              <a:rPr lang="zh-TW" altLang="en-US" baseline="0"/>
              <a:t>幫助組員</a:t>
            </a:r>
            <a:r>
              <a:rPr lang="en-US" altLang="zh-TW" baseline="0"/>
              <a:t>? </a:t>
            </a:r>
            <a:r>
              <a:rPr lang="zh-TW" altLang="en-US" baseline="0"/>
              <a:t>慰問組員</a:t>
            </a:r>
            <a:r>
              <a:rPr lang="en-US" altLang="zh-TW" baseline="0"/>
              <a:t>?) </a:t>
            </a:r>
          </a:p>
          <a:p>
            <a:endParaRPr lang="en-US" altLang="zh-TW" baseline="0"/>
          </a:p>
          <a:p>
            <a:r>
              <a:rPr lang="en-US" altLang="zh-TW" baseline="0"/>
              <a:t>Conflict Resolution (e.g., Offered solutions to conflicts?) (</a:t>
            </a:r>
            <a:r>
              <a:rPr lang="en-US" altLang="zh-TW" baseline="0" err="1"/>
              <a:t>pls</a:t>
            </a:r>
            <a:r>
              <a:rPr lang="en-US" altLang="zh-TW" baseline="0"/>
              <a:t> input NA if no conflict)</a:t>
            </a:r>
          </a:p>
          <a:p>
            <a:r>
              <a:rPr lang="zh-TW" altLang="en-US" baseline="0"/>
              <a:t>衝突處理 </a:t>
            </a:r>
            <a:r>
              <a:rPr lang="en-US" altLang="zh-TW" baseline="0"/>
              <a:t>(e.g., </a:t>
            </a:r>
            <a:r>
              <a:rPr lang="zh-TW" altLang="en-US" baseline="0"/>
              <a:t>就衝突提供了解決方法</a:t>
            </a:r>
            <a:r>
              <a:rPr lang="en-US" altLang="zh-TW" baseline="0"/>
              <a:t>?) (</a:t>
            </a:r>
            <a:r>
              <a:rPr lang="zh-TW" altLang="en-US" baseline="0"/>
              <a:t>如整個項目過程中沒衝突</a:t>
            </a:r>
            <a:r>
              <a:rPr lang="en-US" altLang="zh-TW" baseline="0"/>
              <a:t>, </a:t>
            </a:r>
            <a:r>
              <a:rPr lang="zh-TW" altLang="en-US" baseline="0"/>
              <a:t>請輸入 </a:t>
            </a:r>
            <a:r>
              <a:rPr lang="en-US" altLang="zh-TW" baseline="0"/>
              <a:t>NA &lt;i.e., Not Available </a:t>
            </a:r>
            <a:r>
              <a:rPr lang="zh-TW" altLang="en-US" baseline="0"/>
              <a:t>不適用</a:t>
            </a:r>
            <a:r>
              <a:rPr lang="en-US" altLang="zh-TW" baseline="0"/>
              <a:t>&gt; )</a:t>
            </a:r>
          </a:p>
          <a:p>
            <a:endParaRPr lang="en-US" altLang="zh-TW" baseline="0"/>
          </a:p>
          <a:p>
            <a:r>
              <a:rPr lang="en-US" altLang="zh-TW" baseline="0"/>
              <a:t>Other area: ____________ (</a:t>
            </a:r>
            <a:r>
              <a:rPr lang="en-US" altLang="zh-TW" baseline="0" err="1"/>
              <a:t>pls</a:t>
            </a:r>
            <a:r>
              <a:rPr lang="en-US" altLang="zh-TW" baseline="0"/>
              <a:t> input NA if no other area) </a:t>
            </a:r>
          </a:p>
          <a:p>
            <a:r>
              <a:rPr lang="zh-TW" altLang="en-US" baseline="0"/>
              <a:t>其他範疇</a:t>
            </a:r>
            <a:r>
              <a:rPr lang="en-US" altLang="zh-TW" baseline="0"/>
              <a:t>: ______________(</a:t>
            </a:r>
            <a:r>
              <a:rPr lang="zh-TW" altLang="en-US" baseline="0"/>
              <a:t>如沒有</a:t>
            </a:r>
            <a:r>
              <a:rPr lang="en-US" altLang="zh-TW" baseline="0"/>
              <a:t>, </a:t>
            </a:r>
            <a:r>
              <a:rPr lang="zh-TW" altLang="en-US" baseline="0"/>
              <a:t>請輸入 </a:t>
            </a:r>
            <a:r>
              <a:rPr lang="en-US" altLang="zh-TW" baseline="0"/>
              <a:t>NA)</a:t>
            </a:r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52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1709939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baseline="0">
                <a:sym typeface="Wingdings" panose="05000000000000000000" pitchFamily="2" charset="2"/>
              </a:rPr>
              <a:t>7. Individual </a:t>
            </a:r>
            <a:r>
              <a:rPr lang="en-HK" altLang="zh-TW" sz="1200" b="1"/>
              <a:t>Performance </a:t>
            </a:r>
            <a:r>
              <a:rPr lang="zh-TW" altLang="en-US" sz="1200" b="1"/>
              <a:t>個人表現</a:t>
            </a:r>
            <a:endParaRPr lang="zh-HK" altLang="zh-TW" sz="1200" b="1"/>
          </a:p>
          <a:p>
            <a:pPr marL="0" indent="0">
              <a:lnSpc>
                <a:spcPct val="120000"/>
              </a:lnSpc>
              <a:buNone/>
            </a:pPr>
            <a:endParaRPr lang="en-US" altLang="zh-HK" sz="1200"/>
          </a:p>
          <a:p>
            <a:pPr marL="0" indent="0">
              <a:lnSpc>
                <a:spcPct val="120000"/>
              </a:lnSpc>
              <a:buNone/>
            </a:pPr>
            <a:r>
              <a:rPr lang="en-US" altLang="zh-HK" sz="1200"/>
              <a:t>7.2 Identify your own </a:t>
            </a:r>
            <a:r>
              <a:rPr lang="en-US" altLang="zh-HK" sz="1200" u="sng"/>
              <a:t>strength</a:t>
            </a:r>
            <a:r>
              <a:rPr lang="en-US" altLang="zh-HK" sz="1200"/>
              <a:t> in the radar graph and explain with </a:t>
            </a:r>
            <a:r>
              <a:rPr lang="en-US" altLang="zh-HK" sz="1200" u="sng"/>
              <a:t>a detailed example</a:t>
            </a:r>
            <a:r>
              <a:rPr lang="en-US" altLang="zh-HK" sz="1200"/>
              <a:t> throughout the project. (5%)</a:t>
            </a:r>
            <a:endParaRPr lang="en-HK" altLang="zh-TW" sz="1200"/>
          </a:p>
          <a:p>
            <a:r>
              <a:rPr lang="en-US" altLang="zh-HK"/>
              <a:t>      </a:t>
            </a:r>
            <a:r>
              <a:rPr lang="zh-TW" altLang="en-US"/>
              <a:t>在雷達圖中展示出你的強項</a:t>
            </a:r>
            <a:r>
              <a:rPr lang="en-US" altLang="zh-TW"/>
              <a:t>, </a:t>
            </a:r>
            <a:r>
              <a:rPr lang="zh-TW" altLang="en-US"/>
              <a:t>並以項目過程中一個詳細的例子說明你的強項。</a:t>
            </a:r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53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480014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baseline="0">
                <a:sym typeface="Wingdings" panose="05000000000000000000" pitchFamily="2" charset="2"/>
              </a:rPr>
              <a:t>7. Individual </a:t>
            </a:r>
            <a:r>
              <a:rPr lang="en-HK" altLang="zh-TW" sz="1200" b="1"/>
              <a:t>Performance </a:t>
            </a:r>
            <a:r>
              <a:rPr lang="zh-TW" altLang="en-US" sz="1200" b="1"/>
              <a:t>個人表現</a:t>
            </a:r>
            <a:endParaRPr lang="en-US" altLang="zh-TW" sz="1200" b="1"/>
          </a:p>
          <a:p>
            <a:endParaRPr lang="zh-HK" altLang="zh-TW" sz="1200" b="1"/>
          </a:p>
          <a:p>
            <a:pPr marL="0" indent="0">
              <a:lnSpc>
                <a:spcPct val="120000"/>
              </a:lnSpc>
              <a:buNone/>
            </a:pPr>
            <a:r>
              <a:rPr lang="en-US" altLang="zh-HK" sz="1200"/>
              <a:t>7.3 Identify your own </a:t>
            </a:r>
            <a:r>
              <a:rPr lang="en-US" altLang="zh-HK" sz="1200" u="sng"/>
              <a:t>weakness</a:t>
            </a:r>
            <a:r>
              <a:rPr lang="en-US" altLang="zh-HK" sz="1200"/>
              <a:t> in the radar graph and explain with </a:t>
            </a:r>
            <a:r>
              <a:rPr lang="en-US" altLang="zh-HK" sz="1200" u="sng"/>
              <a:t>a detailed example</a:t>
            </a:r>
            <a:r>
              <a:rPr lang="en-US" altLang="zh-HK" sz="1200"/>
              <a:t> throughout the project. (5%)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/>
              <a:t>      在雷達圖中展示出你的弱項</a:t>
            </a:r>
            <a:r>
              <a:rPr lang="en-US" altLang="zh-TW"/>
              <a:t>, </a:t>
            </a:r>
            <a:r>
              <a:rPr lang="zh-TW" altLang="en-US"/>
              <a:t>並以項目過程中一個詳細的例子說明你的弱項。</a:t>
            </a:r>
            <a:endParaRPr lang="zh-HK" altLang="en-US"/>
          </a:p>
          <a:p>
            <a:pPr marL="0" indent="0">
              <a:lnSpc>
                <a:spcPct val="120000"/>
              </a:lnSpc>
              <a:buNone/>
            </a:pPr>
            <a:endParaRPr lang="en-HK" altLang="zh-TW" sz="1200"/>
          </a:p>
          <a:p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54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83356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>
                <a:effectLst/>
                <a:highlight>
                  <a:srgbClr val="FFFF00"/>
                </a:highlight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*Teacher could select the appropriate formats for students</a:t>
            </a:r>
            <a:r>
              <a:rPr lang="en-US" sz="1800" kern="1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’</a:t>
            </a:r>
            <a:r>
              <a:rPr lang="en-US" sz="1800" kern="100">
                <a:effectLst/>
                <a:highlight>
                  <a:srgbClr val="FFFF00"/>
                </a:highlight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selection.</a:t>
            </a:r>
            <a:endParaRPr lang="en-HK" sz="1800" kern="10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41266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09418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08643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baseline="0"/>
              <a:t>1.1 </a:t>
            </a:r>
            <a:r>
              <a:rPr lang="zh-TW" altLang="en-US" baseline="0"/>
              <a:t>請填上所選的</a:t>
            </a:r>
            <a:r>
              <a:rPr lang="en-US" altLang="zh-TW" baseline="0"/>
              <a:t>SDG</a:t>
            </a:r>
            <a:r>
              <a:rPr lang="zh-TW" altLang="en-US" baseline="0"/>
              <a:t>號碼及名稱。 </a:t>
            </a:r>
            <a:r>
              <a:rPr lang="en-US" altLang="zh-TW" baseline="0"/>
              <a:t>(</a:t>
            </a:r>
            <a:r>
              <a:rPr lang="zh-TW" altLang="en-US" b="1" i="1" baseline="0">
                <a:solidFill>
                  <a:srgbClr val="FF0000"/>
                </a:solidFill>
              </a:rPr>
              <a:t>該</a:t>
            </a:r>
            <a:r>
              <a:rPr lang="en-US" altLang="zh-TW" b="1" i="1" baseline="0">
                <a:solidFill>
                  <a:srgbClr val="FF0000"/>
                </a:solidFill>
              </a:rPr>
              <a:t>SDG</a:t>
            </a:r>
            <a:r>
              <a:rPr lang="zh-TW" altLang="en-US" b="1" i="1" baseline="0">
                <a:solidFill>
                  <a:srgbClr val="FF0000"/>
                </a:solidFill>
              </a:rPr>
              <a:t>可以是你的行業引起的社區問題</a:t>
            </a:r>
            <a:r>
              <a:rPr lang="en-US" altLang="zh-TW" b="1" i="1" baseline="0">
                <a:solidFill>
                  <a:srgbClr val="FF0000"/>
                </a:solidFill>
              </a:rPr>
              <a:t>, </a:t>
            </a:r>
            <a:r>
              <a:rPr lang="zh-TW" altLang="en-US" b="1" i="1" u="sng" baseline="0">
                <a:solidFill>
                  <a:srgbClr val="FF0000"/>
                </a:solidFill>
              </a:rPr>
              <a:t>或是</a:t>
            </a:r>
            <a:r>
              <a:rPr lang="zh-TW" altLang="en-US" b="1" i="1" baseline="0">
                <a:solidFill>
                  <a:srgbClr val="FF0000"/>
                </a:solidFill>
              </a:rPr>
              <a:t>運用你的行業知識去改善的可持續發展目標</a:t>
            </a:r>
            <a:r>
              <a:rPr lang="en-US" altLang="zh-TW" baseline="0"/>
              <a:t>)</a:t>
            </a:r>
            <a:endParaRPr lang="en-HK" altLang="zh-TW" baseline="0"/>
          </a:p>
          <a:p>
            <a:r>
              <a:rPr lang="en-US" altLang="zh-TW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1.1  SDG related to your industry : It can be a problem of that SDG caused by your industry </a:t>
            </a:r>
            <a:r>
              <a:rPr lang="en-US" altLang="zh-TW" sz="1200" b="1" i="1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en-US" altLang="zh-TW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using your industry knowledge to solve a SDG problem / achieve a SDG.</a:t>
            </a:r>
          </a:p>
          <a:p>
            <a:endParaRPr lang="en-US" altLang="zh-HK"/>
          </a:p>
          <a:p>
            <a:r>
              <a:rPr lang="en-US" altLang="zh-HK"/>
              <a:t>1.2</a:t>
            </a:r>
            <a:r>
              <a:rPr lang="en-US" altLang="zh-TW"/>
              <a:t> </a:t>
            </a:r>
            <a:r>
              <a:rPr lang="zh-TW" altLang="en-US"/>
              <a:t>請寫出其中一個社區</a:t>
            </a:r>
            <a:r>
              <a:rPr lang="en-US" altLang="zh-TW"/>
              <a:t>/</a:t>
            </a:r>
            <a:r>
              <a:rPr lang="zh-TW" altLang="en-US">
                <a:solidFill>
                  <a:schemeClr val="tx1"/>
                </a:solidFill>
                <a:uFillTx/>
              </a:rPr>
              <a:t>人類</a:t>
            </a:r>
            <a:r>
              <a:rPr lang="zh-TW" altLang="en-US"/>
              <a:t>面對的問題</a:t>
            </a:r>
            <a:r>
              <a:rPr lang="en-US" altLang="zh-TW"/>
              <a:t>, </a:t>
            </a:r>
            <a:r>
              <a:rPr lang="zh-TW" altLang="en-US" strike="noStrike"/>
              <a:t>需要乎合所選的</a:t>
            </a:r>
            <a:r>
              <a:rPr lang="en-US" altLang="zh-TW" strike="noStrike"/>
              <a:t>SDG</a:t>
            </a:r>
            <a:r>
              <a:rPr lang="en-US" altLang="zh-TW"/>
              <a:t>, </a:t>
            </a:r>
            <a:r>
              <a:rPr lang="zh-TW" altLang="en-US"/>
              <a:t>並列舉有關問題的數據或證據</a:t>
            </a:r>
            <a:r>
              <a:rPr lang="en-US" altLang="zh-TW"/>
              <a:t>(</a:t>
            </a:r>
            <a:r>
              <a:rPr lang="zh-TW" altLang="en-US"/>
              <a:t>例子</a:t>
            </a:r>
            <a:r>
              <a:rPr lang="en-US" altLang="zh-TW"/>
              <a:t>)</a:t>
            </a:r>
            <a:r>
              <a:rPr lang="zh-TW" altLang="en-US"/>
              <a:t>。</a:t>
            </a:r>
            <a:endParaRPr lang="en-US" altLang="zh-TW"/>
          </a:p>
          <a:p>
            <a:r>
              <a:rPr lang="en-US" altLang="zh-HK" baseline="0"/>
              <a:t>       </a:t>
            </a:r>
            <a:r>
              <a:rPr lang="zh-TW" altLang="en-US" baseline="0"/>
              <a:t>並在參考</a:t>
            </a:r>
            <a:r>
              <a:rPr lang="en-US" altLang="zh-TW" baseline="0"/>
              <a:t>(Reference)</a:t>
            </a:r>
            <a:r>
              <a:rPr lang="zh-TW" altLang="en-US" baseline="0"/>
              <a:t>欄上寫下資料來源</a:t>
            </a:r>
            <a:r>
              <a:rPr lang="zh-TW" altLang="en-US"/>
              <a:t>。</a:t>
            </a:r>
            <a:endParaRPr lang="en-US" altLang="zh-TW" baseline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baseline="0"/>
              <a:t>1.3 </a:t>
            </a:r>
            <a:r>
              <a:rPr lang="zh-TW" altLang="en-US" baseline="0"/>
              <a:t>承上題</a:t>
            </a:r>
            <a:r>
              <a:rPr lang="en-US" altLang="zh-TW" baseline="0"/>
              <a:t>, </a:t>
            </a:r>
            <a:r>
              <a:rPr lang="zh-TW" altLang="en-US" baseline="0"/>
              <a:t>請寫出該問題的成因，然後參考</a:t>
            </a:r>
            <a:r>
              <a:rPr lang="en-US" altLang="zh-TW" baseline="0"/>
              <a:t>(Reference)</a:t>
            </a:r>
            <a:r>
              <a:rPr lang="zh-TW" altLang="en-US" baseline="0"/>
              <a:t>欄上寫下資料來源</a:t>
            </a:r>
            <a:r>
              <a:rPr lang="zh-TW" altLang="en-US"/>
              <a:t>。</a:t>
            </a:r>
            <a:endParaRPr lang="en-US" altLang="zh-TW" baseline="0"/>
          </a:p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305280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2.1 </a:t>
            </a:r>
            <a:r>
              <a:rPr lang="zh-TW" altLang="en-US"/>
              <a:t>請應用以下最少一樣的方向到你們將要設計的計劃。</a:t>
            </a:r>
            <a:endParaRPr lang="en-HK" altLang="zh-TW"/>
          </a:p>
          <a:p>
            <a:r>
              <a:rPr lang="zh-TW" altLang="en-US" sz="1200">
                <a:sym typeface="Wingdings" panose="05000000000000000000" pitchFamily="2" charset="2"/>
              </a:rPr>
              <a:t>行業知識</a:t>
            </a:r>
            <a:r>
              <a:rPr lang="en-US" altLang="zh-TW" sz="1200">
                <a:sym typeface="Wingdings" panose="05000000000000000000" pitchFamily="2" charset="2"/>
              </a:rPr>
              <a:t>/</a:t>
            </a:r>
            <a:r>
              <a:rPr lang="zh-TW" altLang="en-US" sz="1200">
                <a:sym typeface="Wingdings" panose="05000000000000000000" pitchFamily="2" charset="2"/>
              </a:rPr>
              <a:t>技能</a:t>
            </a:r>
            <a:endParaRPr lang="en-HK" altLang="zh-TW" sz="1200">
              <a:sym typeface="Wingdings" panose="05000000000000000000" pitchFamily="2" charset="2"/>
            </a:endParaRPr>
          </a:p>
          <a:p>
            <a:r>
              <a:rPr lang="zh-TW" altLang="en-US"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你或你小組成員擁有的才能</a:t>
            </a:r>
            <a:r>
              <a:rPr lang="en-US" altLang="zh-TW"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/</a:t>
            </a:r>
            <a:r>
              <a:rPr lang="zh-TW" altLang="en-US">
                <a:sym typeface="Wingdings" panose="05000000000000000000" pitchFamily="2" charset="2"/>
              </a:rPr>
              <a:t>興趣</a:t>
            </a:r>
            <a:endParaRPr lang="en-US" altLang="zh-TW">
              <a:sym typeface="Wingdings" panose="05000000000000000000" pitchFamily="2" charset="2"/>
            </a:endParaRPr>
          </a:p>
          <a:p>
            <a:endParaRPr lang="en-HK" altLang="zh-TW">
              <a:sym typeface="Wingdings" panose="05000000000000000000" pitchFamily="2" charset="2"/>
            </a:endParaRPr>
          </a:p>
          <a:p>
            <a:r>
              <a:rPr lang="en-US" altLang="zh-TW">
                <a:sym typeface="Wingdings" panose="05000000000000000000" pitchFamily="2" charset="2"/>
              </a:rPr>
              <a:t>2.2 </a:t>
            </a:r>
            <a:r>
              <a:rPr lang="zh-TW" altLang="en-US"/>
              <a:t>請</a:t>
            </a:r>
            <a:r>
              <a:rPr lang="zh-TW" altLang="en-US">
                <a:sym typeface="Wingdings" panose="05000000000000000000" pitchFamily="2" charset="2"/>
              </a:rPr>
              <a:t>寫出小組計劃的名稱、形式及對象</a:t>
            </a:r>
            <a:r>
              <a:rPr lang="zh-TW" altLang="en-US"/>
              <a:t>。</a:t>
            </a:r>
            <a:endParaRPr lang="en-US" altLang="zh-TW"/>
          </a:p>
          <a:p>
            <a:endParaRPr lang="en-HK" altLang="zh-TW"/>
          </a:p>
          <a:p>
            <a:r>
              <a:rPr lang="en-US" altLang="zh-TW"/>
              <a:t>2.3  </a:t>
            </a:r>
            <a:r>
              <a:rPr lang="zh-TW" altLang="en-US"/>
              <a:t>請寫出計的兩個預期成果</a:t>
            </a:r>
            <a:r>
              <a:rPr lang="en-US" altLang="zh-TW"/>
              <a:t>, </a:t>
            </a:r>
            <a:r>
              <a:rPr lang="zh-TW" altLang="en-US"/>
              <a:t>需要是看得見</a:t>
            </a:r>
            <a:r>
              <a:rPr lang="en-US" altLang="zh-TW"/>
              <a:t>, </a:t>
            </a:r>
            <a:r>
              <a:rPr lang="zh-TW" altLang="en-US" sz="1400">
                <a:solidFill>
                  <a:srgbClr val="FF0000"/>
                </a:solidFill>
              </a:rPr>
              <a:t>可量度</a:t>
            </a:r>
            <a:r>
              <a:rPr lang="en-US" altLang="zh-TW" sz="1400">
                <a:solidFill>
                  <a:srgbClr val="FF0000"/>
                </a:solidFill>
              </a:rPr>
              <a:t> </a:t>
            </a:r>
            <a:r>
              <a:rPr lang="zh-TW" altLang="en-US"/>
              <a:t>及 為社區帶來正面</a:t>
            </a:r>
            <a:r>
              <a:rPr lang="zh-TW" altLang="en-US">
                <a:sym typeface="+mn-ea"/>
              </a:rPr>
              <a:t>的</a:t>
            </a:r>
            <a:r>
              <a:rPr lang="zh-TW" altLang="en-US"/>
              <a:t>影響。</a:t>
            </a:r>
            <a:endParaRPr lang="en-HK" altLang="zh-TW"/>
          </a:p>
          <a:p>
            <a:r>
              <a:rPr lang="en-US" sz="120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</a:t>
            </a:r>
            <a:r>
              <a:rPr lang="en-US" sz="120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hould be visible, measurable &amp; with positive impact to </a:t>
            </a:r>
            <a:r>
              <a:rPr lang="en-HK" sz="120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</a:t>
            </a:r>
            <a:r>
              <a:rPr lang="zh-TW" altLang="en-US" sz="120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community</a:t>
            </a:r>
            <a:endParaRPr lang="zh-HK" altLang="en-US"/>
          </a:p>
          <a:p>
            <a:endParaRPr lang="en-US" altLang="zh-TW">
              <a:sym typeface="Wingdings" panose="05000000000000000000" pitchFamily="2" charset="2"/>
            </a:endParaRPr>
          </a:p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10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83398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請列出兩個評估</a:t>
            </a:r>
            <a:r>
              <a:rPr lang="en-US" altLang="zh-TW"/>
              <a:t>project</a:t>
            </a:r>
            <a:r>
              <a:rPr lang="zh-TW" altLang="en-US"/>
              <a:t>成果的方法 </a:t>
            </a:r>
            <a:r>
              <a:rPr lang="en-US" altLang="zh-TW"/>
              <a:t>(</a:t>
            </a:r>
            <a:r>
              <a:rPr lang="zh-TW" altLang="en-US"/>
              <a:t>如</a:t>
            </a:r>
            <a:r>
              <a:rPr lang="en-US" altLang="zh-TW"/>
              <a:t>: </a:t>
            </a:r>
            <a:r>
              <a:rPr lang="zh-TW" altLang="en-US"/>
              <a:t>問卷調查</a:t>
            </a:r>
            <a:r>
              <a:rPr lang="en-US" altLang="zh-TW"/>
              <a:t>, </a:t>
            </a:r>
            <a:r>
              <a:rPr lang="zh-TW" altLang="en-US"/>
              <a:t>觀察</a:t>
            </a:r>
            <a:r>
              <a:rPr lang="en-US" altLang="zh-TW"/>
              <a:t>, </a:t>
            </a:r>
            <a:r>
              <a:rPr lang="zh-TW" altLang="en-US"/>
              <a:t>對象分享</a:t>
            </a:r>
            <a:r>
              <a:rPr lang="en-US" altLang="zh-TW"/>
              <a:t>…</a:t>
            </a:r>
            <a:r>
              <a:rPr lang="zh-TW" altLang="en-US"/>
              <a:t>等</a:t>
            </a:r>
            <a:r>
              <a:rPr lang="en-US" altLang="zh-TW"/>
              <a:t>)</a:t>
            </a:r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E16C0-1A2E-4FC1-B3C0-99B29D5A147F}" type="slidenum">
              <a:rPr lang="zh-HK" altLang="en-US" smtClean="0"/>
              <a:t>11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85763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D9D8-430A-496A-AECC-F114AE6BF419}" type="datetimeFigureOut">
              <a:rPr lang="zh-HK" altLang="en-US" smtClean="0"/>
              <a:t>25/3/2023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880-A670-4392-8C76-954A7A51CD5A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D9D8-430A-496A-AECC-F114AE6BF419}" type="datetimeFigureOut">
              <a:rPr lang="zh-HK" altLang="en-US" smtClean="0"/>
              <a:t>25/3/2023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880-A670-4392-8C76-954A7A51CD5A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D9D8-430A-496A-AECC-F114AE6BF419}" type="datetimeFigureOut">
              <a:rPr lang="zh-HK" altLang="en-US" smtClean="0"/>
              <a:t>25/3/2023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880-A670-4392-8C76-954A7A51CD5A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D9D8-430A-496A-AECC-F114AE6BF419}" type="datetimeFigureOut">
              <a:rPr lang="zh-HK" altLang="en-US" smtClean="0"/>
              <a:t>25/3/2023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880-A670-4392-8C76-954A7A51CD5A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D9D8-430A-496A-AECC-F114AE6BF419}" type="datetimeFigureOut">
              <a:rPr lang="zh-HK" altLang="en-US" smtClean="0"/>
              <a:t>25/3/2023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880-A670-4392-8C76-954A7A51CD5A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D9D8-430A-496A-AECC-F114AE6BF419}" type="datetimeFigureOut">
              <a:rPr lang="zh-HK" altLang="en-US" smtClean="0"/>
              <a:t>25/3/2023</a:t>
            </a:fld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880-A670-4392-8C76-954A7A51CD5A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D9D8-430A-496A-AECC-F114AE6BF419}" type="datetimeFigureOut">
              <a:rPr lang="zh-HK" altLang="en-US" smtClean="0"/>
              <a:t>25/3/2023</a:t>
            </a:fld>
            <a:endParaRPr lang="zh-HK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880-A670-4392-8C76-954A7A51CD5A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D9D8-430A-496A-AECC-F114AE6BF419}" type="datetimeFigureOut">
              <a:rPr lang="zh-HK" altLang="en-US" smtClean="0"/>
              <a:t>25/3/2023</a:t>
            </a:fld>
            <a:endParaRPr lang="zh-HK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880-A670-4392-8C76-954A7A51CD5A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D9D8-430A-496A-AECC-F114AE6BF419}" type="datetimeFigureOut">
              <a:rPr lang="zh-HK" altLang="en-US" smtClean="0"/>
              <a:t>25/3/2023</a:t>
            </a:fld>
            <a:endParaRPr lang="zh-HK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880-A670-4392-8C76-954A7A51CD5A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D9D8-430A-496A-AECC-F114AE6BF419}" type="datetimeFigureOut">
              <a:rPr lang="zh-HK" altLang="en-US" smtClean="0"/>
              <a:t>25/3/2023</a:t>
            </a:fld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880-A670-4392-8C76-954A7A51CD5A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K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D9D8-430A-496A-AECC-F114AE6BF419}" type="datetimeFigureOut">
              <a:rPr lang="zh-HK" altLang="en-US" smtClean="0"/>
              <a:t>25/3/2023</a:t>
            </a:fld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880-A670-4392-8C76-954A7A51CD5A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9D9D8-430A-496A-AECC-F114AE6BF419}" type="datetimeFigureOut">
              <a:rPr lang="zh-HK" altLang="en-US" smtClean="0"/>
              <a:t>25/3/2023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FC880-A670-4392-8C76-954A7A51CD5A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oodly.com/onetime/offer-fb-broad.php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www.powtoon.com/homepag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nimaker.com/" TargetMode="External"/><Relationship Id="rId11" Type="http://schemas.openxmlformats.org/officeDocument/2006/relationships/hyperlink" Target="https://www.sites.google.com/" TargetMode="External"/><Relationship Id="rId5" Type="http://schemas.openxmlformats.org/officeDocument/2006/relationships/hyperlink" Target="http://www.canva.com/" TargetMode="External"/><Relationship Id="rId10" Type="http://schemas.openxmlformats.org/officeDocument/2006/relationships/hyperlink" Target="https://www.wix.com/" TargetMode="External"/><Relationship Id="rId4" Type="http://schemas.openxmlformats.org/officeDocument/2006/relationships/hyperlink" Target="https://m21.hk/boundlessclassroom/" TargetMode="External"/><Relationship Id="rId9" Type="http://schemas.openxmlformats.org/officeDocument/2006/relationships/hyperlink" Target="https://www.toonly.com/special-one-time-price-fb.ph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9092F45-24FD-43EF-A2D8-CAC0BCAB0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03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文字方塊 1">
            <a:extLst>
              <a:ext uri="{FF2B5EF4-FFF2-40B4-BE49-F238E27FC236}">
                <a16:creationId xmlns:a16="http://schemas.microsoft.com/office/drawing/2014/main" id="{1A8ABEF8-7962-4D45-8A97-898AB5E9CC34}"/>
              </a:ext>
            </a:extLst>
          </p:cNvPr>
          <p:cNvSpPr txBox="1"/>
          <p:nvPr/>
        </p:nvSpPr>
        <p:spPr>
          <a:xfrm>
            <a:off x="1244957" y="2314015"/>
            <a:ext cx="186115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HK" sz="1400"/>
              <a:t>Network Security</a:t>
            </a:r>
            <a:endParaRPr lang="zh-HK" altLang="en-US" sz="1400"/>
          </a:p>
        </p:txBody>
      </p:sp>
      <p:sp>
        <p:nvSpPr>
          <p:cNvPr id="5" name="文字方塊 1">
            <a:extLst>
              <a:ext uri="{FF2B5EF4-FFF2-40B4-BE49-F238E27FC236}">
                <a16:creationId xmlns:a16="http://schemas.microsoft.com/office/drawing/2014/main" id="{DDC305F9-F73D-43C1-BB77-6E7770C9F8EE}"/>
              </a:ext>
            </a:extLst>
          </p:cNvPr>
          <p:cNvSpPr txBox="1"/>
          <p:nvPr/>
        </p:nvSpPr>
        <p:spPr>
          <a:xfrm>
            <a:off x="1244957" y="2621792"/>
            <a:ext cx="186115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HK" sz="1400"/>
              <a:t>Risk Management</a:t>
            </a:r>
            <a:endParaRPr lang="zh-HK" altLang="en-US" sz="1400"/>
          </a:p>
        </p:txBody>
      </p:sp>
      <p:sp>
        <p:nvSpPr>
          <p:cNvPr id="7" name="文字方塊 1">
            <a:extLst>
              <a:ext uri="{FF2B5EF4-FFF2-40B4-BE49-F238E27FC236}">
                <a16:creationId xmlns:a16="http://schemas.microsoft.com/office/drawing/2014/main" id="{772AEFDD-994A-434C-BF06-685CCA7C91E3}"/>
              </a:ext>
            </a:extLst>
          </p:cNvPr>
          <p:cNvSpPr txBox="1"/>
          <p:nvPr/>
        </p:nvSpPr>
        <p:spPr>
          <a:xfrm>
            <a:off x="1244957" y="2929569"/>
            <a:ext cx="186115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HK" sz="1400"/>
              <a:t>Problem solving</a:t>
            </a:r>
            <a:endParaRPr lang="zh-HK" altLang="en-US" sz="1400"/>
          </a:p>
        </p:txBody>
      </p:sp>
      <p:sp>
        <p:nvSpPr>
          <p:cNvPr id="8" name="文字方塊 1">
            <a:extLst>
              <a:ext uri="{FF2B5EF4-FFF2-40B4-BE49-F238E27FC236}">
                <a16:creationId xmlns:a16="http://schemas.microsoft.com/office/drawing/2014/main" id="{03216975-5707-4F40-B91A-763C8FBB3A08}"/>
              </a:ext>
            </a:extLst>
          </p:cNvPr>
          <p:cNvSpPr txBox="1"/>
          <p:nvPr/>
        </p:nvSpPr>
        <p:spPr>
          <a:xfrm>
            <a:off x="1244957" y="3234369"/>
            <a:ext cx="186115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HK" sz="1400"/>
              <a:t>Intelligence</a:t>
            </a:r>
            <a:endParaRPr lang="zh-HK" altLang="en-US" sz="1400"/>
          </a:p>
        </p:txBody>
      </p:sp>
      <p:sp>
        <p:nvSpPr>
          <p:cNvPr id="9" name="文字方塊 1">
            <a:extLst>
              <a:ext uri="{FF2B5EF4-FFF2-40B4-BE49-F238E27FC236}">
                <a16:creationId xmlns:a16="http://schemas.microsoft.com/office/drawing/2014/main" id="{BE4CAA01-8C1C-4385-B5EE-A36CC06344C4}"/>
              </a:ext>
            </a:extLst>
          </p:cNvPr>
          <p:cNvSpPr txBox="1"/>
          <p:nvPr/>
        </p:nvSpPr>
        <p:spPr>
          <a:xfrm>
            <a:off x="1244957" y="3539169"/>
            <a:ext cx="186115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HK" sz="1400"/>
              <a:t>Scripting</a:t>
            </a:r>
            <a:endParaRPr lang="zh-HK" altLang="en-US" sz="1400"/>
          </a:p>
        </p:txBody>
      </p:sp>
      <p:sp>
        <p:nvSpPr>
          <p:cNvPr id="10" name="文字方塊 1">
            <a:extLst>
              <a:ext uri="{FF2B5EF4-FFF2-40B4-BE49-F238E27FC236}">
                <a16:creationId xmlns:a16="http://schemas.microsoft.com/office/drawing/2014/main" id="{16A787BD-3C40-4C40-90F6-98B91CB723B5}"/>
              </a:ext>
            </a:extLst>
          </p:cNvPr>
          <p:cNvSpPr txBox="1"/>
          <p:nvPr/>
        </p:nvSpPr>
        <p:spPr>
          <a:xfrm>
            <a:off x="1244957" y="4587495"/>
            <a:ext cx="186115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HK" sz="1400"/>
              <a:t>Hosting Website</a:t>
            </a:r>
            <a:endParaRPr lang="zh-HK" altLang="en-US" sz="1400"/>
          </a:p>
        </p:txBody>
      </p:sp>
      <p:sp>
        <p:nvSpPr>
          <p:cNvPr id="11" name="文字方塊 1">
            <a:extLst>
              <a:ext uri="{FF2B5EF4-FFF2-40B4-BE49-F238E27FC236}">
                <a16:creationId xmlns:a16="http://schemas.microsoft.com/office/drawing/2014/main" id="{F1B19B53-1CE6-4DDF-9AB0-6ECE0CF33388}"/>
              </a:ext>
            </a:extLst>
          </p:cNvPr>
          <p:cNvSpPr txBox="1"/>
          <p:nvPr/>
        </p:nvSpPr>
        <p:spPr>
          <a:xfrm>
            <a:off x="1244957" y="4892295"/>
            <a:ext cx="186115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HK" sz="1400"/>
              <a:t>Website Building</a:t>
            </a:r>
            <a:endParaRPr lang="zh-HK" altLang="en-US" sz="1400"/>
          </a:p>
        </p:txBody>
      </p:sp>
      <p:sp>
        <p:nvSpPr>
          <p:cNvPr id="12" name="文字方塊 1">
            <a:extLst>
              <a:ext uri="{FF2B5EF4-FFF2-40B4-BE49-F238E27FC236}">
                <a16:creationId xmlns:a16="http://schemas.microsoft.com/office/drawing/2014/main" id="{762DC8A3-984F-486D-AF1C-A6224D8ACAF7}"/>
              </a:ext>
            </a:extLst>
          </p:cNvPr>
          <p:cNvSpPr txBox="1"/>
          <p:nvPr/>
        </p:nvSpPr>
        <p:spPr>
          <a:xfrm>
            <a:off x="4693007" y="2122026"/>
            <a:ext cx="186115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HK" sz="1400"/>
              <a:t>Project Bootstrap</a:t>
            </a:r>
            <a:endParaRPr lang="zh-HK" altLang="en-US" sz="1400"/>
          </a:p>
        </p:txBody>
      </p:sp>
      <p:sp>
        <p:nvSpPr>
          <p:cNvPr id="14" name="文字方塊 1">
            <a:extLst>
              <a:ext uri="{FF2B5EF4-FFF2-40B4-BE49-F238E27FC236}">
                <a16:creationId xmlns:a16="http://schemas.microsoft.com/office/drawing/2014/main" id="{ED20374D-631B-42CD-83BB-53984735AEF9}"/>
              </a:ext>
            </a:extLst>
          </p:cNvPr>
          <p:cNvSpPr txBox="1"/>
          <p:nvPr/>
        </p:nvSpPr>
        <p:spPr>
          <a:xfrm>
            <a:off x="4693007" y="3669876"/>
            <a:ext cx="186115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HK" sz="1400"/>
              <a:t>Workshop for kids 8 -16 years old</a:t>
            </a:r>
            <a:endParaRPr lang="zh-HK" altLang="en-US" sz="1400"/>
          </a:p>
        </p:txBody>
      </p:sp>
      <p:sp>
        <p:nvSpPr>
          <p:cNvPr id="15" name="文字方塊 1">
            <a:extLst>
              <a:ext uri="{FF2B5EF4-FFF2-40B4-BE49-F238E27FC236}">
                <a16:creationId xmlns:a16="http://schemas.microsoft.com/office/drawing/2014/main" id="{992459D4-70BC-41F5-96AA-8EF0A70C103A}"/>
              </a:ext>
            </a:extLst>
          </p:cNvPr>
          <p:cNvSpPr txBox="1"/>
          <p:nvPr/>
        </p:nvSpPr>
        <p:spPr>
          <a:xfrm>
            <a:off x="4856558" y="5046183"/>
            <a:ext cx="186115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HK" sz="1400"/>
              <a:t>Young Kids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HK" sz="1400"/>
              <a:t>Teenagers</a:t>
            </a:r>
            <a:endParaRPr lang="zh-HK" altLang="en-US" sz="1400"/>
          </a:p>
        </p:txBody>
      </p:sp>
      <p:sp>
        <p:nvSpPr>
          <p:cNvPr id="16" name="文字方塊 1">
            <a:extLst>
              <a:ext uri="{FF2B5EF4-FFF2-40B4-BE49-F238E27FC236}">
                <a16:creationId xmlns:a16="http://schemas.microsoft.com/office/drawing/2014/main" id="{3E4A9618-8458-42B3-A361-36B07D422829}"/>
              </a:ext>
            </a:extLst>
          </p:cNvPr>
          <p:cNvSpPr txBox="1"/>
          <p:nvPr/>
        </p:nvSpPr>
        <p:spPr>
          <a:xfrm>
            <a:off x="8723935" y="1906582"/>
            <a:ext cx="186115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HK" sz="1400"/>
              <a:t>Expand Cybersecurity Knowledge</a:t>
            </a:r>
            <a:endParaRPr lang="zh-HK" altLang="en-US" sz="1400"/>
          </a:p>
        </p:txBody>
      </p:sp>
      <p:sp>
        <p:nvSpPr>
          <p:cNvPr id="17" name="文字方塊 1">
            <a:extLst>
              <a:ext uri="{FF2B5EF4-FFF2-40B4-BE49-F238E27FC236}">
                <a16:creationId xmlns:a16="http://schemas.microsoft.com/office/drawing/2014/main" id="{BD2E2ED8-393E-43D5-B3E5-EDA335E5820E}"/>
              </a:ext>
            </a:extLst>
          </p:cNvPr>
          <p:cNvSpPr txBox="1"/>
          <p:nvPr/>
        </p:nvSpPr>
        <p:spPr>
          <a:xfrm>
            <a:off x="8723935" y="2649593"/>
            <a:ext cx="186115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HK" sz="1400"/>
              <a:t>Make sure they understand the Risk &amp; Information</a:t>
            </a:r>
            <a:endParaRPr lang="zh-HK" altLang="en-US" sz="1400"/>
          </a:p>
        </p:txBody>
      </p:sp>
      <p:sp>
        <p:nvSpPr>
          <p:cNvPr id="18" name="文字方塊 1">
            <a:extLst>
              <a:ext uri="{FF2B5EF4-FFF2-40B4-BE49-F238E27FC236}">
                <a16:creationId xmlns:a16="http://schemas.microsoft.com/office/drawing/2014/main" id="{47E31978-81CD-4727-AE83-DFCF8A0EF2BE}"/>
              </a:ext>
            </a:extLst>
          </p:cNvPr>
          <p:cNvSpPr txBox="1"/>
          <p:nvPr/>
        </p:nvSpPr>
        <p:spPr>
          <a:xfrm>
            <a:off x="9390685" y="4212755"/>
            <a:ext cx="186115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HK" sz="1400"/>
              <a:t>Increase Awareness on Cyber-Security</a:t>
            </a:r>
            <a:endParaRPr lang="zh-HK" altLang="en-US" sz="1400"/>
          </a:p>
        </p:txBody>
      </p:sp>
    </p:spTree>
    <p:extLst>
      <p:ext uri="{BB962C8B-B14F-4D97-AF65-F5344CB8AC3E}">
        <p14:creationId xmlns:p14="http://schemas.microsoft.com/office/powerpoint/2010/main" val="4009009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5C5E-E47F-88DE-25EF-84B4998714DE}"/>
              </a:ext>
            </a:extLst>
          </p:cNvPr>
          <p:cNvSpPr txBox="1"/>
          <p:nvPr/>
        </p:nvSpPr>
        <p:spPr>
          <a:xfrm>
            <a:off x="3182679" y="1463748"/>
            <a:ext cx="38658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HK">
                <a:cs typeface="Calibri"/>
              </a:rPr>
              <a:t>Questionnaire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>
                <a:cs typeface="Calibri"/>
              </a:rPr>
              <a:t>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>
                <a:cs typeface="Calibri"/>
              </a:rPr>
              <a:t>Mini-game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>
                <a:cs typeface="Calibri"/>
              </a:rPr>
              <a:t>CTF (Capture The Flag) 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>
                <a:cs typeface="Calibri"/>
              </a:rPr>
              <a:t>Interactive Phishing Labs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CAF53A-79AC-2763-66A1-474281BFFAB3}"/>
              </a:ext>
            </a:extLst>
          </p:cNvPr>
          <p:cNvSpPr txBox="1"/>
          <p:nvPr/>
        </p:nvSpPr>
        <p:spPr>
          <a:xfrm>
            <a:off x="3253563" y="4307958"/>
            <a:ext cx="32836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HK">
                <a:cs typeface="Calibri"/>
              </a:rPr>
              <a:t>Viewers--&gt;X click</a:t>
            </a:r>
          </a:p>
          <a:p>
            <a:r>
              <a:rPr lang="en-HK">
                <a:cs typeface="Calibri"/>
              </a:rPr>
              <a:t>              --&gt;use/try "fishing" skills</a:t>
            </a:r>
          </a:p>
        </p:txBody>
      </p:sp>
    </p:spTree>
    <p:extLst>
      <p:ext uri="{BB962C8B-B14F-4D97-AF65-F5344CB8AC3E}">
        <p14:creationId xmlns:p14="http://schemas.microsoft.com/office/powerpoint/2010/main" val="242084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bird&#10;&#10;Description automatically generated">
            <a:extLst>
              <a:ext uri="{FF2B5EF4-FFF2-40B4-BE49-F238E27FC236}">
                <a16:creationId xmlns:a16="http://schemas.microsoft.com/office/drawing/2014/main" id="{A614E555-A93F-4E8B-BAE8-B540FEDFE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07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838200" y="21732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HK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766401"/>
              </p:ext>
            </p:extLst>
          </p:nvPr>
        </p:nvGraphicFramePr>
        <p:xfrm>
          <a:off x="424544" y="1657732"/>
          <a:ext cx="11432838" cy="430441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079170">
                  <a:extLst>
                    <a:ext uri="{9D8B030D-6E8A-4147-A177-3AD203B41FA5}">
                      <a16:colId xmlns:a16="http://schemas.microsoft.com/office/drawing/2014/main" val="3151639556"/>
                    </a:ext>
                  </a:extLst>
                </a:gridCol>
                <a:gridCol w="892629">
                  <a:extLst>
                    <a:ext uri="{9D8B030D-6E8A-4147-A177-3AD203B41FA5}">
                      <a16:colId xmlns:a16="http://schemas.microsoft.com/office/drawing/2014/main" val="2401932421"/>
                    </a:ext>
                  </a:extLst>
                </a:gridCol>
                <a:gridCol w="3635828">
                  <a:extLst>
                    <a:ext uri="{9D8B030D-6E8A-4147-A177-3AD203B41FA5}">
                      <a16:colId xmlns:a16="http://schemas.microsoft.com/office/drawing/2014/main" val="1948475774"/>
                    </a:ext>
                  </a:extLst>
                </a:gridCol>
                <a:gridCol w="1132115">
                  <a:extLst>
                    <a:ext uri="{9D8B030D-6E8A-4147-A177-3AD203B41FA5}">
                      <a16:colId xmlns:a16="http://schemas.microsoft.com/office/drawing/2014/main" val="3619858544"/>
                    </a:ext>
                  </a:extLst>
                </a:gridCol>
                <a:gridCol w="2064638">
                  <a:extLst>
                    <a:ext uri="{9D8B030D-6E8A-4147-A177-3AD203B41FA5}">
                      <a16:colId xmlns:a16="http://schemas.microsoft.com/office/drawing/2014/main" val="3702319180"/>
                    </a:ext>
                  </a:extLst>
                </a:gridCol>
                <a:gridCol w="1628458">
                  <a:extLst>
                    <a:ext uri="{9D8B030D-6E8A-4147-A177-3AD203B41FA5}">
                      <a16:colId xmlns:a16="http://schemas.microsoft.com/office/drawing/2014/main" val="2023575576"/>
                    </a:ext>
                  </a:extLst>
                </a:gridCol>
              </a:tblGrid>
              <a:tr h="5830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/>
                        <a:t>Date</a:t>
                      </a:r>
                      <a:endParaRPr lang="en-US" sz="1400" b="0"/>
                    </a:p>
                  </a:txBody>
                  <a:tcPr marL="83297" marR="83297" marT="41649" marB="416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/>
                        <a:t>Time</a:t>
                      </a:r>
                      <a:endParaRPr lang="en-US" sz="1400" b="0"/>
                    </a:p>
                  </a:txBody>
                  <a:tcPr marL="83297" marR="83297" marT="41649" marB="416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/>
                        <a:t>Task</a:t>
                      </a:r>
                      <a:endParaRPr lang="en-US" sz="1400" b="0"/>
                    </a:p>
                  </a:txBody>
                  <a:tcPr marL="83297" marR="83297" marT="41649" marB="416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/>
                        <a:t>Venue / Platform</a:t>
                      </a:r>
                      <a:endParaRPr lang="en-US" sz="1400" b="0"/>
                    </a:p>
                  </a:txBody>
                  <a:tcPr marL="83297" marR="83297" marT="41649" marB="416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/>
                        <a:t>Responsible Member(s)</a:t>
                      </a:r>
                      <a:endParaRPr lang="en-US" sz="1400" b="0"/>
                    </a:p>
                  </a:txBody>
                  <a:tcPr marL="83297" marR="83297" marT="41649" marB="416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/>
                        <a:t>Resources needed (if any)</a:t>
                      </a:r>
                      <a:endParaRPr lang="en-US" sz="1400" b="0"/>
                    </a:p>
                  </a:txBody>
                  <a:tcPr marL="83297" marR="83297" marT="41649" marB="41649" anchor="ctr"/>
                </a:tc>
                <a:extLst>
                  <a:ext uri="{0D108BD9-81ED-4DB2-BD59-A6C34878D82A}">
                    <a16:rowId xmlns:a16="http://schemas.microsoft.com/office/drawing/2014/main" val="2190549845"/>
                  </a:ext>
                </a:extLst>
              </a:tr>
              <a:tr h="8725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HK" altLang="zh-HK" sz="1600" b="0"/>
                        <a:t>9/2</a:t>
                      </a:r>
                      <a:r>
                        <a:rPr lang="zh-HK" altLang="en-US" sz="1600" b="0"/>
                        <a:t>/2023 </a:t>
                      </a:r>
                      <a:r>
                        <a:rPr lang="en-HK" altLang="zh-HK" sz="1600" b="0"/>
                        <a:t>-</a:t>
                      </a:r>
                      <a:r>
                        <a:rPr lang="zh-HK" altLang="en-US" sz="1600" b="0"/>
                        <a:t> </a:t>
                      </a:r>
                      <a:r>
                        <a:rPr lang="en-HK" altLang="zh-HK" sz="1600" b="0"/>
                        <a:t>2/3</a:t>
                      </a:r>
                      <a:r>
                        <a:rPr lang="zh-HK" altLang="en-US" sz="1600" b="0"/>
                        <a:t>/2023</a:t>
                      </a:r>
                      <a:endParaRPr lang="zh-HK" altLang="en-US" sz="1600" b="0">
                        <a:latin typeface="PMingLiU"/>
                        <a:ea typeface="PMingLiU"/>
                      </a:endParaRPr>
                    </a:p>
                  </a:txBody>
                  <a:tcPr marL="83297" marR="83297" marT="41649" marB="416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HK" altLang="zh-HK" sz="1600"/>
                        <a:t>1 Month</a:t>
                      </a:r>
                      <a:endParaRPr lang="zh-HK" altLang="en-US" sz="1600"/>
                    </a:p>
                  </a:txBody>
                  <a:tcPr marL="83297" marR="83297" marT="41649" marB="41649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HK" altLang="en-US" sz="1600"/>
                        <a:t>Website design &amp; implementation</a:t>
                      </a:r>
                      <a:endParaRPr lang="en-HK" altLang="zh-HK" sz="1600"/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HK" altLang="zh-HK" sz="1600"/>
                        <a:t>Frontend / Backend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HK" altLang="zh-HK" sz="1600"/>
                        <a:t>Workflow Management</a:t>
                      </a:r>
                      <a:endParaRPr lang="zh-HK" altLang="en-US" sz="1600"/>
                    </a:p>
                  </a:txBody>
                  <a:tcPr marL="83297" marR="83297" marT="41649" marB="41649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HK" altLang="en-US" sz="1600"/>
                        <a:t>N/A</a:t>
                      </a:r>
                    </a:p>
                  </a:txBody>
                  <a:tcPr marL="83297" marR="83297" marT="41649" marB="41649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HK" altLang="en-US" sz="1600">
                          <a:latin typeface="Calibri"/>
                        </a:rPr>
                        <a:t>Tang Cheuk Hei</a:t>
                      </a:r>
                    </a:p>
                  </a:txBody>
                  <a:tcPr marL="83297" marR="83297" marT="41649" marB="416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K" altLang="en-US" sz="1600"/>
                        <a:t>N/A</a:t>
                      </a:r>
                    </a:p>
                  </a:txBody>
                  <a:tcPr marL="83297" marR="83297" marT="41649" marB="41649" anchor="ctr"/>
                </a:tc>
                <a:extLst>
                  <a:ext uri="{0D108BD9-81ED-4DB2-BD59-A6C34878D82A}">
                    <a16:rowId xmlns:a16="http://schemas.microsoft.com/office/drawing/2014/main" val="2291177015"/>
                  </a:ext>
                </a:extLst>
              </a:tr>
              <a:tr h="513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altLang="zh-HK" sz="1600"/>
                        <a:t>9/2</a:t>
                      </a:r>
                      <a:r>
                        <a:rPr lang="zh-HK" altLang="en-US" sz="1600"/>
                        <a:t>/2023 </a:t>
                      </a:r>
                      <a:r>
                        <a:rPr lang="en-HK" altLang="zh-HK" sz="1600"/>
                        <a:t>-</a:t>
                      </a:r>
                      <a:r>
                        <a:rPr lang="zh-HK" altLang="en-US" sz="1600"/>
                        <a:t> </a:t>
                      </a:r>
                      <a:r>
                        <a:rPr lang="en-HK" altLang="zh-HK" sz="1600"/>
                        <a:t>27/2</a:t>
                      </a:r>
                      <a:r>
                        <a:rPr lang="zh-HK" altLang="en-US" sz="1600"/>
                        <a:t>/2023</a:t>
                      </a:r>
                    </a:p>
                  </a:txBody>
                  <a:tcPr marL="83297" marR="83297" marT="41649" marB="416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HK" altLang="zh-HK" sz="1600"/>
                        <a:t>2 weeks</a:t>
                      </a:r>
                      <a:endParaRPr lang="zh-HK" altLang="en-US" sz="1600"/>
                    </a:p>
                  </a:txBody>
                  <a:tcPr marL="83297" marR="83297" marT="41649" marB="41649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HK" altLang="zh-HK" sz="1600"/>
                        <a:t>PowerPoint Design / workflow management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HK" altLang="zh-HK" sz="1600"/>
                        <a:t>Presentation workflow management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HK" altLang="zh-HK" sz="1600"/>
                        <a:t>Prototype UI/UX Design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HK" altLang="zh-HK" sz="1600"/>
                        <a:t>Storyboard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HK" altLang="zh-HK" sz="1600"/>
                        <a:t>UI/UX Study</a:t>
                      </a:r>
                      <a:endParaRPr lang="zh-HK" altLang="en-US" sz="1600"/>
                    </a:p>
                  </a:txBody>
                  <a:tcPr marL="83297" marR="83297" marT="41649" marB="41649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HK" altLang="zh-HK" sz="1600"/>
                        <a:t>Figma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HK" altLang="zh-HK" sz="1600"/>
                        <a:t>Adobe XD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HK" altLang="zh-HK" sz="1600"/>
                        <a:t>Notion</a:t>
                      </a:r>
                      <a:endParaRPr lang="zh-HK" altLang="en-US" sz="1600"/>
                    </a:p>
                  </a:txBody>
                  <a:tcPr marL="83297" marR="83297" marT="41649" marB="41649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HK" altLang="zh-HK" sz="1600"/>
                        <a:t>Mercado John Kenneth De Leon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HK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Hung Yat Shan</a:t>
                      </a:r>
                      <a:endParaRPr lang="en-HK" sz="16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HK" altLang="en-US" sz="1600">
                          <a:latin typeface="Calibri"/>
                        </a:rPr>
                        <a:t>Tang Cheuk Hei</a:t>
                      </a:r>
                    </a:p>
                  </a:txBody>
                  <a:tcPr marL="83297" marR="83297" marT="41649" marB="416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HK" altLang="zh-HK" sz="1600"/>
                        <a:t>N/A</a:t>
                      </a:r>
                      <a:endParaRPr lang="zh-HK" altLang="en-US" sz="1600"/>
                    </a:p>
                  </a:txBody>
                  <a:tcPr marL="83297" marR="83297" marT="41649" marB="41649" anchor="ctr"/>
                </a:tc>
                <a:extLst>
                  <a:ext uri="{0D108BD9-81ED-4DB2-BD59-A6C34878D82A}">
                    <a16:rowId xmlns:a16="http://schemas.microsoft.com/office/drawing/2014/main" val="3127345552"/>
                  </a:ext>
                </a:extLst>
              </a:tr>
              <a:tr h="513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altLang="zh-HK" sz="1600" b="0"/>
                        <a:t>9/2</a:t>
                      </a:r>
                      <a:r>
                        <a:rPr lang="zh-HK" altLang="en-US" sz="1600" b="0"/>
                        <a:t>/2023 </a:t>
                      </a:r>
                      <a:r>
                        <a:rPr lang="en-HK" altLang="zh-HK" sz="1600" b="0"/>
                        <a:t>-</a:t>
                      </a:r>
                      <a:r>
                        <a:rPr lang="zh-HK" altLang="en-US" sz="1600" b="0"/>
                        <a:t> </a:t>
                      </a:r>
                      <a:r>
                        <a:rPr lang="en-HK" altLang="zh-HK" sz="1600" b="0"/>
                        <a:t>2/3</a:t>
                      </a:r>
                      <a:r>
                        <a:rPr lang="zh-HK" altLang="en-US" sz="1600" b="0"/>
                        <a:t>/2023</a:t>
                      </a:r>
                      <a:endParaRPr lang="zh-HK" altLang="en-US" sz="1600" b="0">
                        <a:latin typeface="PMingLiU"/>
                        <a:ea typeface="PMingLiU"/>
                      </a:endParaRPr>
                    </a:p>
                  </a:txBody>
                  <a:tcPr marL="83297" marR="83297" marT="41649" marB="416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HK" altLang="zh-HK" sz="1600"/>
                        <a:t>1 Month</a:t>
                      </a:r>
                      <a:endParaRPr lang="zh-HK" altLang="en-US" sz="1600"/>
                    </a:p>
                  </a:txBody>
                  <a:tcPr marL="83297" marR="83297" marT="41649" marB="41649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HK" altLang="zh-HK" sz="1600"/>
                        <a:t>Digital Questionnaire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HK" altLang="zh-HK" sz="1600"/>
                        <a:t>Data analyst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HK" altLang="zh-HK" sz="1600"/>
                        <a:t>Data Collection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HK" altLang="zh-HK" sz="1600"/>
                        <a:t>Data Study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HK" altLang="zh-HK" sz="1600"/>
                        <a:t>Final Data Study</a:t>
                      </a:r>
                      <a:endParaRPr lang="zh-HK" altLang="en-US" sz="1600"/>
                    </a:p>
                  </a:txBody>
                  <a:tcPr marL="83297" marR="83297" marT="41649" marB="41649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HK" altLang="zh-HK" sz="1600"/>
                        <a:t>Google</a:t>
                      </a:r>
                      <a:endParaRPr lang="zh-HK" altLang="en-US" sz="1600"/>
                    </a:p>
                  </a:txBody>
                  <a:tcPr marL="83297" marR="83297" marT="41649" marB="41649" anchor="ctr"/>
                </a:tc>
                <a:tc>
                  <a:txBody>
                    <a:bodyPr/>
                    <a:lstStyle/>
                    <a:p>
                      <a:pPr marL="285750" indent="-285750" algn="l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Dong Siu Him</a:t>
                      </a:r>
                      <a:endParaRPr lang="en-HK" sz="16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 Wing Yin</a:t>
                      </a:r>
                      <a:endParaRPr lang="en-HK" sz="16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 Chun Kit</a:t>
                      </a:r>
                    </a:p>
                  </a:txBody>
                  <a:tcPr marL="83297" marR="83297" marT="41649" marB="41649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HK" altLang="zh-HK" sz="1600"/>
                        <a:t>N/A</a:t>
                      </a:r>
                      <a:endParaRPr lang="zh-HK" altLang="en-US" sz="1600"/>
                    </a:p>
                  </a:txBody>
                  <a:tcPr marL="83297" marR="83297" marT="41649" marB="41649" anchor="ctr"/>
                </a:tc>
                <a:extLst>
                  <a:ext uri="{0D108BD9-81ED-4DB2-BD59-A6C34878D82A}">
                    <a16:rowId xmlns:a16="http://schemas.microsoft.com/office/drawing/2014/main" val="3402103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367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D15E01-E5A7-A675-4D50-E2B8C4B14CA7}"/>
              </a:ext>
            </a:extLst>
          </p:cNvPr>
          <p:cNvSpPr txBox="1"/>
          <p:nvPr/>
        </p:nvSpPr>
        <p:spPr>
          <a:xfrm>
            <a:off x="1913860" y="2472069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The website could be blocked due to against Terms of Service (</a:t>
            </a:r>
            <a:r>
              <a:rPr lang="en-US" err="1">
                <a:cs typeface="Calibri"/>
              </a:rPr>
              <a:t>ToS</a:t>
            </a:r>
            <a:r>
              <a:rPr lang="en-US">
                <a:cs typeface="Calibri"/>
              </a:rPr>
              <a:t>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283985-DDF0-B63D-65A2-63DF791DE1DD}"/>
              </a:ext>
            </a:extLst>
          </p:cNvPr>
          <p:cNvSpPr txBox="1"/>
          <p:nvPr/>
        </p:nvSpPr>
        <p:spPr>
          <a:xfrm>
            <a:off x="1772092" y="407581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Not enough time to fully complete the website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F70660-647C-71DC-A5CF-D6C93311132A}"/>
              </a:ext>
            </a:extLst>
          </p:cNvPr>
          <p:cNvSpPr txBox="1"/>
          <p:nvPr/>
        </p:nvSpPr>
        <p:spPr>
          <a:xfrm>
            <a:off x="7646581" y="312774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13 April, 2023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51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474C4B2-DFAD-DF5B-C402-AAE68DE31A3D}"/>
              </a:ext>
            </a:extLst>
          </p:cNvPr>
          <p:cNvSpPr txBox="1"/>
          <p:nvPr/>
        </p:nvSpPr>
        <p:spPr>
          <a:xfrm>
            <a:off x="4123458" y="2289176"/>
            <a:ext cx="4275116" cy="23849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479D6F-926E-FD92-8981-B50195467164}"/>
              </a:ext>
            </a:extLst>
          </p:cNvPr>
          <p:cNvSpPr txBox="1"/>
          <p:nvPr/>
        </p:nvSpPr>
        <p:spPr>
          <a:xfrm>
            <a:off x="5591298" y="1919844"/>
            <a:ext cx="112110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>
                <a:solidFill>
                  <a:schemeClr val="bg1"/>
                </a:solidFill>
                <a:ea typeface="新細明體"/>
                <a:cs typeface="Calibri"/>
              </a:rPr>
              <a:t>Examples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6343843-390C-D9FF-9505-4224D12902B7}"/>
              </a:ext>
            </a:extLst>
          </p:cNvPr>
          <p:cNvCxnSpPr/>
          <p:nvPr/>
        </p:nvCxnSpPr>
        <p:spPr>
          <a:xfrm flipV="1">
            <a:off x="3846368" y="2861705"/>
            <a:ext cx="4552206" cy="19793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C8AB119F-8B96-DC57-73DF-6932AF0722C6}"/>
              </a:ext>
            </a:extLst>
          </p:cNvPr>
          <p:cNvCxnSpPr>
            <a:cxnSpLocks/>
          </p:cNvCxnSpPr>
          <p:nvPr/>
        </p:nvCxnSpPr>
        <p:spPr>
          <a:xfrm flipV="1">
            <a:off x="3984913" y="3000250"/>
            <a:ext cx="4552206" cy="19793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197FF29-B0D3-AD47-2BBC-D638D63FDE51}"/>
              </a:ext>
            </a:extLst>
          </p:cNvPr>
          <p:cNvCxnSpPr>
            <a:cxnSpLocks/>
          </p:cNvCxnSpPr>
          <p:nvPr/>
        </p:nvCxnSpPr>
        <p:spPr>
          <a:xfrm flipV="1">
            <a:off x="4123458" y="3138795"/>
            <a:ext cx="4552206" cy="19793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BC03AC51-C33E-4E89-8649-59196395D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E17261F-FEBC-4946-B0B0-9198380CE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22" y="0"/>
            <a:ext cx="12244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39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061810" y="2578100"/>
            <a:ext cx="1842793" cy="25258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0" y="36513"/>
            <a:ext cx="12001500" cy="2113890"/>
            <a:chOff x="0" y="36513"/>
            <a:chExt cx="10401300" cy="1385887"/>
          </a:xfrm>
        </p:grpSpPr>
        <p:sp>
          <p:nvSpPr>
            <p:cNvPr id="11" name="流程圖: 延遲 10"/>
            <p:cNvSpPr/>
            <p:nvPr/>
          </p:nvSpPr>
          <p:spPr>
            <a:xfrm>
              <a:off x="9105900" y="38100"/>
              <a:ext cx="1295400" cy="1384300"/>
            </a:xfrm>
            <a:prstGeom prst="flowChartDelay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36513"/>
              <a:ext cx="9410700" cy="1384300"/>
            </a:xfrm>
            <a:prstGeom prst="rect">
              <a:avLst/>
            </a:prstGeom>
            <a:solidFill>
              <a:srgbClr val="71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標題 4"/>
          <p:cNvSpPr>
            <a:spLocks noGrp="1"/>
          </p:cNvSpPr>
          <p:nvPr>
            <p:ph type="title" idx="4294967295"/>
          </p:nvPr>
        </p:nvSpPr>
        <p:spPr>
          <a:xfrm>
            <a:off x="706066" y="0"/>
            <a:ext cx="8272834" cy="796925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002060"/>
                </a:solidFill>
                <a:latin typeface="Arial Rounded MT Bold" panose="020F0704030504030204" pitchFamily="34" charset="0"/>
              </a:rPr>
              <a:t>Why prototype </a:t>
            </a:r>
            <a:r>
              <a:rPr lang="en-US" altLang="zh-HK" sz="4400"/>
              <a:t>(</a:t>
            </a:r>
            <a:r>
              <a:rPr lang="zh-TW" altLang="en-US" sz="440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半製成品</a:t>
            </a:r>
            <a:r>
              <a:rPr lang="en-US" altLang="zh-HK" sz="4400"/>
              <a:t>) </a:t>
            </a:r>
            <a:r>
              <a:rPr lang="en-US">
                <a:solidFill>
                  <a:srgbClr val="002060"/>
                </a:solidFill>
                <a:latin typeface="Arial Rounded MT Bold" panose="020F0704030504030204" pitchFamily="34" charset="0"/>
              </a:rPr>
              <a:t>?</a:t>
            </a:r>
          </a:p>
        </p:txBody>
      </p:sp>
      <p:sp>
        <p:nvSpPr>
          <p:cNvPr id="14" name="矩形 13"/>
          <p:cNvSpPr/>
          <p:nvPr/>
        </p:nvSpPr>
        <p:spPr>
          <a:xfrm>
            <a:off x="419694" y="711056"/>
            <a:ext cx="1139130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/>
              <a:t>a first model or sample of a product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/>
              <a:t>built as models to test a product concept or process or to act as an example to be replicated or learned from.</a:t>
            </a:r>
          </a:p>
          <a:p>
            <a:endParaRPr lang="en-US" sz="2800" i="1"/>
          </a:p>
        </p:txBody>
      </p:sp>
      <p:cxnSp>
        <p:nvCxnSpPr>
          <p:cNvPr id="19" name="直線接點 18"/>
          <p:cNvCxnSpPr/>
          <p:nvPr/>
        </p:nvCxnSpPr>
        <p:spPr>
          <a:xfrm>
            <a:off x="777882" y="753990"/>
            <a:ext cx="7257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cdn.onlinewebfonts.com/svg/download_3701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0" y="104884"/>
            <a:ext cx="572747" cy="56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>
            <a:off x="1730877" y="2198922"/>
            <a:ext cx="101254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/>
              <a:t> The benefits and why you should have a prototype:</a:t>
            </a:r>
            <a:br>
              <a:rPr lang="en-US" sz="2400"/>
            </a:br>
            <a:endParaRPr lang="en-US" sz="2400"/>
          </a:p>
        </p:txBody>
      </p:sp>
      <p:pic>
        <p:nvPicPr>
          <p:cNvPr id="1038" name="Picture 14" descr="https://www.netclipart.com/pp/m/56-568752_course-london-speech-effective-communication-icon-p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810" y="2699719"/>
            <a:ext cx="1842793" cy="12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/>
          <p:cNvSpPr/>
          <p:nvPr/>
        </p:nvSpPr>
        <p:spPr>
          <a:xfrm>
            <a:off x="2061810" y="3948854"/>
            <a:ext cx="23800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Fast and effective communication of design ideas</a:t>
            </a:r>
            <a:br>
              <a:rPr lang="en-US"/>
            </a:br>
            <a:endParaRPr lang="en-US"/>
          </a:p>
        </p:txBody>
      </p:sp>
      <p:sp>
        <p:nvSpPr>
          <p:cNvPr id="35" name="矩形 34"/>
          <p:cNvSpPr/>
          <p:nvPr/>
        </p:nvSpPr>
        <p:spPr>
          <a:xfrm>
            <a:off x="4157310" y="3030654"/>
            <a:ext cx="1915072" cy="25258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矩形 36"/>
          <p:cNvSpPr/>
          <p:nvPr/>
        </p:nvSpPr>
        <p:spPr>
          <a:xfrm>
            <a:off x="4157310" y="4401408"/>
            <a:ext cx="21042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Effective validation of design fit, form, and function</a:t>
            </a: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1040" name="Picture 16" descr="https://www.shareicon.net/data/2016/09/13/828399_miscellaneous_512x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22" y="3167191"/>
            <a:ext cx="1169526" cy="116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矩形 38"/>
          <p:cNvSpPr/>
          <p:nvPr/>
        </p:nvSpPr>
        <p:spPr>
          <a:xfrm>
            <a:off x="6366707" y="2718033"/>
            <a:ext cx="1915072" cy="25258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矩形 39"/>
          <p:cNvSpPr/>
          <p:nvPr/>
        </p:nvSpPr>
        <p:spPr>
          <a:xfrm>
            <a:off x="6341307" y="3751954"/>
            <a:ext cx="210428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The ability to run quickly through multiple design concepts and corrections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1042" name="Picture 18" descr="https://www.freeiconspng.com/uploads/faster-icon-png-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141" y="2781254"/>
            <a:ext cx="1036692" cy="103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8606858" y="2411611"/>
            <a:ext cx="1842793" cy="25258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矩形 44"/>
          <p:cNvSpPr/>
          <p:nvPr/>
        </p:nvSpPr>
        <p:spPr>
          <a:xfrm>
            <a:off x="8606858" y="3782365"/>
            <a:ext cx="194453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Fewer production design flaws and better end-products</a:t>
            </a:r>
            <a:br>
              <a:rPr lang="en-US"/>
            </a:br>
            <a:endParaRPr lang="en-US"/>
          </a:p>
        </p:txBody>
      </p:sp>
      <p:pic>
        <p:nvPicPr>
          <p:cNvPr id="1044" name="Picture 20" descr="https://cdn.iconscout.com/icon/free/png-512/good-58-41505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679" y="2236882"/>
            <a:ext cx="1803813" cy="180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882567" y="6412882"/>
            <a:ext cx="7604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https://product-design-prototype-experts.com/why-a-prototype/</a:t>
            </a:r>
          </a:p>
        </p:txBody>
      </p:sp>
    </p:spTree>
    <p:extLst>
      <p:ext uri="{BB962C8B-B14F-4D97-AF65-F5344CB8AC3E}">
        <p14:creationId xmlns:p14="http://schemas.microsoft.com/office/powerpoint/2010/main" val="4054518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pinclipart.com/picdir/big/16-161607_orange-checkmark-clipart-check-mark-clip-art-ti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351" y="751417"/>
            <a:ext cx="53062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www.pinclipart.com/picdir/big/16-161607_orange-checkmark-clipart-check-mark-clip-art-ti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351" y="1389681"/>
            <a:ext cx="53062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542969" y="42258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400"/>
          </a:p>
          <a:p>
            <a:r>
              <a:rPr lang="en-US" sz="2400"/>
              <a:t>      Show the </a:t>
            </a:r>
            <a:r>
              <a:rPr lang="en-US" sz="2400">
                <a:solidFill>
                  <a:srgbClr val="0070C0"/>
                </a:solidFill>
              </a:rPr>
              <a:t>design</a:t>
            </a:r>
            <a:r>
              <a:rPr lang="en-US" sz="2400"/>
              <a:t> of your </a:t>
            </a:r>
            <a:r>
              <a:rPr lang="en-US" sz="2400">
                <a:solidFill>
                  <a:srgbClr val="0070C0"/>
                </a:solidFill>
              </a:rPr>
              <a:t>end product</a:t>
            </a:r>
          </a:p>
        </p:txBody>
      </p:sp>
      <p:sp>
        <p:nvSpPr>
          <p:cNvPr id="6" name="矩形 5"/>
          <p:cNvSpPr/>
          <p:nvPr/>
        </p:nvSpPr>
        <p:spPr>
          <a:xfrm>
            <a:off x="2527087" y="1049867"/>
            <a:ext cx="76358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/>
          </a:p>
          <a:p>
            <a:r>
              <a:rPr lang="en-US" sz="2400"/>
              <a:t>      Explain your </a:t>
            </a:r>
            <a:r>
              <a:rPr lang="en-US" sz="2400">
                <a:solidFill>
                  <a:srgbClr val="0070C0"/>
                </a:solidFill>
              </a:rPr>
              <a:t>ideas</a:t>
            </a:r>
          </a:p>
        </p:txBody>
      </p:sp>
      <p:sp>
        <p:nvSpPr>
          <p:cNvPr id="7" name="矩形 6"/>
          <p:cNvSpPr/>
          <p:nvPr/>
        </p:nvSpPr>
        <p:spPr>
          <a:xfrm>
            <a:off x="92081" y="2891587"/>
            <a:ext cx="101254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/>
              <a:t> Examples of prototype:</a:t>
            </a:r>
            <a:br>
              <a:rPr lang="en-US" sz="2400"/>
            </a:br>
            <a:endParaRPr lang="en-US" sz="240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297928"/>
              </p:ext>
            </p:extLst>
          </p:nvPr>
        </p:nvGraphicFramePr>
        <p:xfrm>
          <a:off x="395494" y="3403874"/>
          <a:ext cx="10488406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5499">
                  <a:extLst>
                    <a:ext uri="{9D8B030D-6E8A-4147-A177-3AD203B41FA5}">
                      <a16:colId xmlns:a16="http://schemas.microsoft.com/office/drawing/2014/main" val="1755192203"/>
                    </a:ext>
                  </a:extLst>
                </a:gridCol>
                <a:gridCol w="5262907">
                  <a:extLst>
                    <a:ext uri="{9D8B030D-6E8A-4147-A177-3AD203B41FA5}">
                      <a16:colId xmlns:a16="http://schemas.microsoft.com/office/drawing/2014/main" val="1975761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End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Prototype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354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Movie/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>
                          <a:solidFill>
                            <a:schemeClr val="tx1"/>
                          </a:solidFill>
                        </a:rPr>
                        <a:t>story board,</a:t>
                      </a:r>
                      <a:r>
                        <a:rPr lang="en-US" altLang="zh-HK" sz="2400" baseline="0">
                          <a:solidFill>
                            <a:schemeClr val="tx1"/>
                          </a:solidFill>
                        </a:rPr>
                        <a:t> script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44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Workshop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Workshop</a:t>
                      </a:r>
                      <a:r>
                        <a:rPr lang="en-US" sz="2400" baseline="0">
                          <a:solidFill>
                            <a:schemeClr val="tx1"/>
                          </a:solidFill>
                        </a:rPr>
                        <a:t> rundown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984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IG/ Website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Draft content,</a:t>
                      </a:r>
                      <a:r>
                        <a:rPr lang="en-US" sz="2400" baseline="0">
                          <a:solidFill>
                            <a:schemeClr val="tx1"/>
                          </a:solidFill>
                        </a:rPr>
                        <a:t> interface design, layout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560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Wooden work/ Artwork,</a:t>
                      </a:r>
                      <a:r>
                        <a:rPr lang="en-US" sz="2400" baseline="0">
                          <a:solidFill>
                            <a:schemeClr val="tx1"/>
                          </a:solidFill>
                        </a:rPr>
                        <a:t> etc.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Model, Sketch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75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Exhibition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Booth 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843563"/>
                  </a:ext>
                </a:extLst>
              </a:tr>
            </a:tbl>
          </a:graphicData>
        </a:graphic>
      </p:graphicFrame>
      <p:pic>
        <p:nvPicPr>
          <p:cNvPr id="9" name="Picture 2" descr="https://www.pinclipart.com/picdir/big/16-161607_orange-checkmark-clipart-check-mark-clip-art-ti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351" y="2011981"/>
            <a:ext cx="53062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2527087" y="1672167"/>
            <a:ext cx="76358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/>
          </a:p>
          <a:p>
            <a:r>
              <a:rPr lang="en-US" sz="2400"/>
              <a:t>      Propose some </a:t>
            </a:r>
            <a:r>
              <a:rPr lang="en-US" sz="2400">
                <a:solidFill>
                  <a:srgbClr val="0070C0"/>
                </a:solidFill>
              </a:rPr>
              <a:t>questions for the survey </a:t>
            </a:r>
            <a:r>
              <a:rPr lang="en-US" sz="2400"/>
              <a:t>to target group</a:t>
            </a:r>
          </a:p>
        </p:txBody>
      </p:sp>
    </p:spTree>
    <p:extLst>
      <p:ext uri="{BB962C8B-B14F-4D97-AF65-F5344CB8AC3E}">
        <p14:creationId xmlns:p14="http://schemas.microsoft.com/office/powerpoint/2010/main" val="891326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4932EA-5A94-4098-81AC-038D90737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090" y="209579"/>
            <a:ext cx="10233074" cy="74927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02060"/>
                </a:solidFill>
                <a:latin typeface="Arial Rounded MT Bold"/>
              </a:rPr>
              <a:t>Web page prototype</a:t>
            </a:r>
            <a:endParaRPr lang="en-HK">
              <a:latin typeface="Arial Rounded MT Bold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08A56366-6624-4EBB-BE07-EAA6A1B33A4A}"/>
              </a:ext>
            </a:extLst>
          </p:cNvPr>
          <p:cNvSpPr txBox="1">
            <a:spLocks/>
          </p:cNvSpPr>
          <p:nvPr/>
        </p:nvSpPr>
        <p:spPr>
          <a:xfrm>
            <a:off x="3280506" y="977133"/>
            <a:ext cx="5297510" cy="1263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002060"/>
                </a:solidFill>
                <a:latin typeface="Arial Rounded MT Bold"/>
              </a:rPr>
              <a:t>Layout</a:t>
            </a:r>
            <a:endParaRPr lang="en-US"/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6C47EA-4058-87A2-B3AD-73B360689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49961"/>
            <a:ext cx="12196425" cy="450803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7ABA87-E5E2-CE4B-C65D-1771703F5CFB}"/>
              </a:ext>
            </a:extLst>
          </p:cNvPr>
          <p:cNvSpPr txBox="1"/>
          <p:nvPr/>
        </p:nvSpPr>
        <p:spPr>
          <a:xfrm>
            <a:off x="224971" y="1591733"/>
            <a:ext cx="9298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F4E79"/>
                </a:solidFill>
              </a:rPr>
              <a:t>A high-level overview of the web page: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15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C152-3C53-4A4C-85E7-A0577F797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52964" cy="68575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solidFill>
                  <a:srgbClr val="002060"/>
                </a:solidFill>
                <a:latin typeface="Arial Rounded MT Bold"/>
                <a:ea typeface="+mj-lt"/>
                <a:cs typeface="+mj-lt"/>
              </a:rPr>
              <a:t>Web page</a:t>
            </a:r>
            <a:r>
              <a:rPr lang="en-US">
                <a:solidFill>
                  <a:srgbClr val="002060"/>
                </a:solidFill>
                <a:latin typeface="Arial Rounded MT Bold"/>
              </a:rPr>
              <a:t> prototype</a:t>
            </a:r>
            <a:endParaRPr lang="en-HK">
              <a:latin typeface="Arial Rounded MT Bold"/>
              <a:cs typeface="Calibri Light"/>
            </a:endParaRPr>
          </a:p>
        </p:txBody>
      </p:sp>
      <p:pic>
        <p:nvPicPr>
          <p:cNvPr id="10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C39EFFE6-175F-0816-717A-6FCD05DE6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4623" y="1051920"/>
            <a:ext cx="4332762" cy="578930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F6D30A-0AA7-A1EA-0C79-8FDC535DC3B7}"/>
              </a:ext>
            </a:extLst>
          </p:cNvPr>
          <p:cNvSpPr txBox="1"/>
          <p:nvPr/>
        </p:nvSpPr>
        <p:spPr>
          <a:xfrm>
            <a:off x="1410304" y="3043161"/>
            <a:ext cx="4521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F4E79"/>
                </a:solidFill>
              </a:rPr>
              <a:t>The home page of the website ==&gt;</a:t>
            </a:r>
          </a:p>
          <a:p>
            <a:endParaRPr lang="en-US" b="1">
              <a:solidFill>
                <a:srgbClr val="1F4E79"/>
              </a:solidFill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en-US" b="1">
                <a:solidFill>
                  <a:srgbClr val="1F4E79"/>
                </a:solidFill>
                <a:cs typeface="Calibri"/>
              </a:rPr>
              <a:t>Users can learn more about phishing attacks by playing an interactive lab</a:t>
            </a: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3E842A0F-F08E-12FC-F04F-25234D85A53D}"/>
              </a:ext>
            </a:extLst>
          </p:cNvPr>
          <p:cNvSpPr txBox="1">
            <a:spLocks/>
          </p:cNvSpPr>
          <p:nvPr/>
        </p:nvSpPr>
        <p:spPr>
          <a:xfrm>
            <a:off x="619554" y="1884276"/>
            <a:ext cx="5297510" cy="1263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002060"/>
                </a:solidFill>
                <a:latin typeface="Arial Rounded MT Bold"/>
              </a:rPr>
              <a:t>Draft content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54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49E9B07-D064-43D3-B276-B1D438D7A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47418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01C3BD2-2BD5-4D65-ACB3-B90AA49862C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669030" y="2061883"/>
            <a:ext cx="4853940" cy="434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586BBD-06D4-4D20-9B8F-F10BE9218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468"/>
            <a:ext cx="10685060" cy="849526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rgbClr val="002060"/>
                </a:solidFill>
                <a:latin typeface="Arial Rounded MT Bold"/>
                <a:ea typeface="+mj-lt"/>
                <a:cs typeface="+mj-lt"/>
              </a:rPr>
              <a:t>Web page</a:t>
            </a:r>
            <a:r>
              <a:rPr lang="en-US">
                <a:solidFill>
                  <a:srgbClr val="002060"/>
                </a:solidFill>
                <a:latin typeface="Arial Rounded MT Bold"/>
              </a:rPr>
              <a:t> prototype</a:t>
            </a:r>
            <a:endParaRPr lang="en-HK">
              <a:latin typeface="Arial Rounded MT Bold"/>
              <a:cs typeface="Calibri Ligh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85C4A3C-3AF2-4F9F-A6A3-F4C9E98A7DDD}"/>
              </a:ext>
            </a:extLst>
          </p:cNvPr>
          <p:cNvSpPr/>
          <p:nvPr/>
        </p:nvSpPr>
        <p:spPr>
          <a:xfrm>
            <a:off x="270984" y="2625286"/>
            <a:ext cx="3904636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  <a:cs typeface="Calibri"/>
              </a:rPr>
              <a:t>In the lab, users can play a fake interactive phishing lab, and show the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consequences of getting phished:</a:t>
            </a:r>
            <a:endParaRPr lang="en-US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pic>
        <p:nvPicPr>
          <p:cNvPr id="10" name="Picture 10" descr="A picture containing letter&#10;&#10;Description automatically generated">
            <a:extLst>
              <a:ext uri="{FF2B5EF4-FFF2-40B4-BE49-F238E27FC236}">
                <a16:creationId xmlns:a16="http://schemas.microsoft.com/office/drawing/2014/main" id="{FB8239F6-AC1A-E681-D911-8B11633C4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11905" t="1492" r="13765" b="1623"/>
          <a:stretch/>
        </p:blipFill>
        <p:spPr>
          <a:xfrm rot="16200000">
            <a:off x="5845628" y="174168"/>
            <a:ext cx="4267201" cy="7424057"/>
          </a:xfr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7CF9491F-2C89-F1E6-BBFB-D00B4D22B578}"/>
              </a:ext>
            </a:extLst>
          </p:cNvPr>
          <p:cNvSpPr txBox="1">
            <a:spLocks/>
          </p:cNvSpPr>
          <p:nvPr/>
        </p:nvSpPr>
        <p:spPr>
          <a:xfrm>
            <a:off x="268792" y="1835895"/>
            <a:ext cx="3688844" cy="88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002060"/>
                </a:solidFill>
                <a:latin typeface="Arial Rounded MT Bold"/>
              </a:rPr>
              <a:t>Draft content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02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2A664E01-C0EA-440D-8576-C29138ECE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83" y="116277"/>
            <a:ext cx="10515600" cy="958708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rgbClr val="002060"/>
                </a:solidFill>
                <a:latin typeface="Arial Rounded MT Bold"/>
                <a:ea typeface="+mj-lt"/>
                <a:cs typeface="+mj-lt"/>
              </a:rPr>
              <a:t>Web page</a:t>
            </a:r>
            <a:r>
              <a:rPr lang="en-US">
                <a:solidFill>
                  <a:srgbClr val="002060"/>
                </a:solidFill>
                <a:latin typeface="Arial Rounded MT Bold"/>
              </a:rPr>
              <a:t> prototype</a:t>
            </a:r>
            <a:endParaRPr lang="en-HK">
              <a:latin typeface="Arial Rounded MT Bold"/>
              <a:cs typeface="Calibri Ligh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8D3DB04-EE3E-4494-B930-44F5E4F7CE1F}"/>
              </a:ext>
            </a:extLst>
          </p:cNvPr>
          <p:cNvSpPr/>
          <p:nvPr/>
        </p:nvSpPr>
        <p:spPr>
          <a:xfrm>
            <a:off x="780454" y="2729499"/>
            <a:ext cx="4102981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When the user answered all questions, they'll be prompt to an alert box, which will then completing a survey:</a:t>
            </a:r>
            <a:endParaRPr lang="en-US" err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9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E7FED97A-F04B-8F14-30A1-72DAFEC09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4455" y="1073380"/>
            <a:ext cx="4214930" cy="5656257"/>
          </a:xfr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0D653428-2CB9-FCC2-41A6-972220F25B87}"/>
              </a:ext>
            </a:extLst>
          </p:cNvPr>
          <p:cNvSpPr txBox="1">
            <a:spLocks/>
          </p:cNvSpPr>
          <p:nvPr/>
        </p:nvSpPr>
        <p:spPr>
          <a:xfrm>
            <a:off x="779323" y="1839130"/>
            <a:ext cx="3688844" cy="88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002060"/>
                </a:solidFill>
                <a:latin typeface="Arial Rounded MT Bold"/>
              </a:rPr>
              <a:t>Draft content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61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42FC93AC-D9C5-4080-98F7-339FF3B0216B}"/>
              </a:ext>
            </a:extLst>
          </p:cNvPr>
          <p:cNvSpPr txBox="1">
            <a:spLocks/>
          </p:cNvSpPr>
          <p:nvPr/>
        </p:nvSpPr>
        <p:spPr>
          <a:xfrm>
            <a:off x="109603" y="1944127"/>
            <a:ext cx="3724588" cy="8409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002060"/>
                </a:solidFill>
                <a:latin typeface="Arial Rounded MT Bold"/>
              </a:rPr>
              <a:t>Interface design</a:t>
            </a:r>
            <a:endParaRPr lang="en-US" err="1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EF7EFDC-1E33-46F8-B897-DBE1B798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21203" cy="101750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02060"/>
                </a:solidFill>
                <a:latin typeface="Arial Rounded MT Bold"/>
                <a:ea typeface="+mj-lt"/>
                <a:cs typeface="+mj-lt"/>
              </a:rPr>
              <a:t>Web page</a:t>
            </a:r>
            <a:r>
              <a:rPr lang="en-US">
                <a:solidFill>
                  <a:srgbClr val="002060"/>
                </a:solidFill>
                <a:latin typeface="Arial Rounded MT Bold"/>
              </a:rPr>
              <a:t> prototype</a:t>
            </a:r>
            <a:endParaRPr lang="en-HK">
              <a:latin typeface="Arial Rounded MT Bold"/>
              <a:cs typeface="Calibri Light"/>
            </a:endParaRP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780110A3-D678-F4C0-F395-D109226B2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5525815" y="-259789"/>
            <a:ext cx="4709852" cy="8399349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4E1E49D-59CB-47CC-93F4-31C9C5AD3609}"/>
              </a:ext>
            </a:extLst>
          </p:cNvPr>
          <p:cNvSpPr/>
          <p:nvPr/>
        </p:nvSpPr>
        <p:spPr>
          <a:xfrm>
            <a:off x="111585" y="2778820"/>
            <a:ext cx="3740588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The "About us" page shows the project aim, expected outcome, and source code of the website.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649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2DCEC8-5EF3-4852-8092-DA3F4A6B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165" y="120231"/>
            <a:ext cx="10325669" cy="898465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 Rounded MT Bold"/>
                <a:ea typeface="+mj-lt"/>
                <a:cs typeface="+mj-lt"/>
              </a:rPr>
              <a:t>Web page</a:t>
            </a:r>
            <a:r>
              <a:rPr lang="en-US">
                <a:solidFill>
                  <a:srgbClr val="002060"/>
                </a:solidFill>
                <a:latin typeface="Arial Rounded MT Bold"/>
              </a:rPr>
              <a:t> prototype</a:t>
            </a:r>
            <a:endParaRPr lang="en-HK">
              <a:latin typeface="Arial Rounded MT Bold"/>
              <a:cs typeface="Calibri Light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05D9929B-20EC-475C-B69F-50D8E4D21795}"/>
              </a:ext>
            </a:extLst>
          </p:cNvPr>
          <p:cNvSpPr txBox="1">
            <a:spLocks/>
          </p:cNvSpPr>
          <p:nvPr/>
        </p:nvSpPr>
        <p:spPr>
          <a:xfrm>
            <a:off x="-13010" y="2061875"/>
            <a:ext cx="3406938" cy="7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002060"/>
                </a:solidFill>
                <a:latin typeface="Arial Rounded MT Bold"/>
              </a:rPr>
              <a:t>Interface design</a:t>
            </a:r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D4C6E2-42E6-47AA-9371-73A1BAAB7232}"/>
              </a:ext>
            </a:extLst>
          </p:cNvPr>
          <p:cNvSpPr/>
          <p:nvPr/>
        </p:nvSpPr>
        <p:spPr>
          <a:xfrm>
            <a:off x="77404" y="2683061"/>
            <a:ext cx="3229430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The "Contact us" page will show how visitors can reach out to us.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8B414553-8CF3-D56F-682B-68171691C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-5400000">
            <a:off x="5216901" y="-466422"/>
            <a:ext cx="4878770" cy="8681433"/>
          </a:xfrm>
        </p:spPr>
      </p:pic>
    </p:spTree>
    <p:extLst>
      <p:ext uri="{BB962C8B-B14F-4D97-AF65-F5344CB8AC3E}">
        <p14:creationId xmlns:p14="http://schemas.microsoft.com/office/powerpoint/2010/main" val="4006647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316AE1D-494B-423D-9ECF-DAA34AF76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03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HK"/>
              <a:t>Team Role of each member</a:t>
            </a:r>
            <a:endParaRPr lang="zh-HK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746900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4496">
                  <a:extLst>
                    <a:ext uri="{9D8B030D-6E8A-4147-A177-3AD203B41FA5}">
                      <a16:colId xmlns:a16="http://schemas.microsoft.com/office/drawing/2014/main" val="1293356320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3443217203"/>
                    </a:ext>
                  </a:extLst>
                </a:gridCol>
                <a:gridCol w="6150864">
                  <a:extLst>
                    <a:ext uri="{9D8B030D-6E8A-4147-A177-3AD203B41FA5}">
                      <a16:colId xmlns:a16="http://schemas.microsoft.com/office/drawing/2014/main" val="4084763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altLang="zh-HK">
                          <a:latin typeface="+mn-lt"/>
                        </a:rPr>
                        <a:t>Teammate Name</a:t>
                      </a:r>
                      <a:endParaRPr lang="zh-HK" altLang="en-US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HK">
                          <a:latin typeface="+mn-lt"/>
                        </a:rPr>
                        <a:t>Team Role</a:t>
                      </a:r>
                      <a:endParaRPr lang="zh-HK" altLang="en-US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HK">
                          <a:latin typeface="+mn-lt"/>
                        </a:rPr>
                        <a:t>Task he/she in charge</a:t>
                      </a:r>
                      <a:endParaRPr lang="zh-HK" altLang="en-US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963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HK" altLang="en-US">
                          <a:latin typeface="+mn-lt"/>
                          <a:ea typeface="PMingLiU"/>
                        </a:rPr>
                        <a:t>Tang Cheuk Hei</a:t>
                      </a:r>
                      <a:endParaRPr lang="en-US" altLang="zh-HK">
                        <a:latin typeface="+mn-lt"/>
                        <a:ea typeface="PMingLiU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HK" sz="1800" b="0" i="0" u="none" strike="noStrike" noProof="0">
                          <a:latin typeface="+mn-lt"/>
                          <a:ea typeface="新細明體"/>
                        </a:rPr>
                        <a:t>L</a:t>
                      </a:r>
                      <a:r>
                        <a:rPr lang="zh-HK" sz="1800" b="0" i="0" u="none" strike="noStrike" noProof="0">
                          <a:latin typeface="+mn-lt"/>
                          <a:ea typeface="PMingLiU"/>
                        </a:rPr>
                        <a:t>e</a:t>
                      </a:r>
                      <a:r>
                        <a:rPr lang="en-US" altLang="zh-HK" sz="1800" b="0" i="0" u="none" strike="noStrike" noProof="0">
                          <a:latin typeface="+mn-lt"/>
                          <a:ea typeface="新細明體"/>
                        </a:rPr>
                        <a:t>a</a:t>
                      </a:r>
                      <a:r>
                        <a:rPr lang="zh-HK" sz="1800" b="0" i="0" u="none" strike="noStrike" noProof="0">
                          <a:latin typeface="+mn-lt"/>
                          <a:ea typeface="PMingLiU"/>
                        </a:rPr>
                        <a:t>de</a:t>
                      </a:r>
                      <a:r>
                        <a:rPr lang="en-US" altLang="zh-HK" sz="1800" b="0" i="0" u="none" strike="noStrike" noProof="0">
                          <a:latin typeface="+mn-lt"/>
                          <a:ea typeface="新細明體"/>
                        </a:rPr>
                        <a:t>r </a:t>
                      </a:r>
                      <a:endParaRPr lang="zh-HK" altLang="en-US" sz="1800" b="0" i="0" u="none" strike="noStrike" noProof="0">
                        <a:latin typeface="+mn-lt"/>
                        <a:ea typeface="PMingLiU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HK" sz="1800" b="0" i="0" u="none" strike="noStrike" noProof="0">
                          <a:latin typeface="+mn-lt"/>
                          <a:ea typeface="PMingLiU"/>
                        </a:rPr>
                        <a:t>Website design &amp; implementation</a:t>
                      </a:r>
                      <a:endParaRPr lang="en-US" altLang="zh-HK">
                        <a:latin typeface="+mn-lt"/>
                        <a:ea typeface="PMingLiU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8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HK" altLang="en-US">
                          <a:latin typeface="+mn-lt"/>
                          <a:ea typeface="PMingLiU"/>
                        </a:rPr>
                        <a:t>Dong  Siu Him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K" altLang="en-US">
                          <a:latin typeface="+mn-lt"/>
                          <a:ea typeface="PMingLiU"/>
                        </a:rPr>
                        <a:t>Teammate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HK" sz="1800" b="0" i="0" u="none" strike="noStrike" noProof="0">
                          <a:latin typeface="+mn-lt"/>
                          <a:ea typeface="新細明體"/>
                        </a:rPr>
                        <a:t>Goo</a:t>
                      </a:r>
                      <a:r>
                        <a:rPr lang="zh-HK" sz="1800" b="0" i="0" u="none" strike="noStrike" noProof="0">
                          <a:latin typeface="+mn-lt"/>
                          <a:ea typeface="PMingLiU"/>
                        </a:rPr>
                        <a:t>gle</a:t>
                      </a:r>
                      <a:r>
                        <a:rPr lang="zh-HK" altLang="en-US" sz="1800" b="0" i="0" u="none" strike="noStrike" noProof="0">
                          <a:latin typeface="+mn-lt"/>
                          <a:ea typeface="PMingLiU"/>
                        </a:rPr>
                        <a:t>   </a:t>
                      </a:r>
                      <a:r>
                        <a:rPr lang="en-US" altLang="zh-HK" sz="1800" b="0" i="0" u="none" strike="noStrike" noProof="0">
                          <a:latin typeface="+mn-lt"/>
                          <a:ea typeface="新細明體"/>
                        </a:rPr>
                        <a:t>for</a:t>
                      </a:r>
                      <a:r>
                        <a:rPr lang="zh-HK" sz="1800" b="0" i="0" u="none" strike="noStrike" noProof="0">
                          <a:latin typeface="+mn-lt"/>
                          <a:ea typeface="PMingLiU"/>
                        </a:rPr>
                        <a:t>m</a:t>
                      </a:r>
                      <a:r>
                        <a:rPr lang="zh-HK" altLang="en-US" sz="1800" b="0" i="0" u="none" strike="noStrike" noProof="0">
                          <a:latin typeface="+mn-lt"/>
                          <a:ea typeface="PMingLiU"/>
                        </a:rPr>
                        <a:t>   </a:t>
                      </a:r>
                      <a:r>
                        <a:rPr lang="en-US" altLang="zh-HK" sz="1800" b="0" i="0" u="none" strike="noStrike" noProof="0">
                          <a:latin typeface="+mn-lt"/>
                          <a:ea typeface="新細明體"/>
                        </a:rPr>
                        <a:t>&amp;</a:t>
                      </a:r>
                      <a:r>
                        <a:rPr lang="zh-HK" altLang="en-US" sz="1800" b="0" i="0" u="none" strike="noStrike" noProof="0">
                          <a:latin typeface="+mn-lt"/>
                          <a:ea typeface="PMingLiU"/>
                        </a:rPr>
                        <a:t>   PowerPoint</a:t>
                      </a:r>
                      <a:endParaRPr lang="en-US" altLang="zh-HK" sz="1800" b="0" i="0" u="none" strike="noStrike" noProof="0">
                        <a:latin typeface="+mn-lt"/>
                        <a:ea typeface="PMingLiU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60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800" b="0" i="0" u="none" strike="noStrike" noProof="0">
                          <a:latin typeface="+mn-lt"/>
                          <a:ea typeface="PMingLiU"/>
                        </a:rPr>
                        <a:t>Ng </a:t>
                      </a:r>
                      <a:r>
                        <a:rPr lang="en-US" altLang="zh-HK" sz="1800" b="0" i="0" u="none" strike="noStrike" noProof="0">
                          <a:latin typeface="+mn-lt"/>
                          <a:ea typeface="PMingLiU"/>
                        </a:rPr>
                        <a:t>W</a:t>
                      </a:r>
                      <a:r>
                        <a:rPr lang="zh-HK" sz="1800" b="0" i="0" u="none" strike="noStrike" noProof="0">
                          <a:latin typeface="+mn-lt"/>
                          <a:ea typeface="PMingLiU"/>
                        </a:rPr>
                        <a:t>ing Yin</a:t>
                      </a:r>
                      <a:endParaRPr lang="en-US" altLang="zh-HK">
                        <a:latin typeface="+mn-lt"/>
                        <a:ea typeface="PMingLiU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HK" sz="1800" b="0" i="0" u="none" strike="noStrike" noProof="0">
                          <a:latin typeface="+mn-lt"/>
                        </a:rPr>
                        <a:t>T</a:t>
                      </a:r>
                      <a:r>
                        <a:rPr lang="zh-HK" sz="1800" b="0" i="0" u="none" strike="noStrike" noProof="0">
                          <a:latin typeface="+mn-lt"/>
                          <a:ea typeface="PMingLiU"/>
                        </a:rPr>
                        <a:t>eam</a:t>
                      </a:r>
                      <a:r>
                        <a:rPr lang="en-US" altLang="zh-HK" sz="1800" b="0" i="0" u="none" strike="noStrike" noProof="0">
                          <a:latin typeface="+mn-lt"/>
                        </a:rPr>
                        <a:t>m</a:t>
                      </a:r>
                      <a:r>
                        <a:rPr lang="zh-HK" sz="1800" b="0" i="0" u="none" strike="noStrike" noProof="0">
                          <a:latin typeface="+mn-lt"/>
                          <a:ea typeface="PMingLiU"/>
                        </a:rPr>
                        <a:t>ate</a:t>
                      </a:r>
                      <a:endParaRPr lang="en-US" altLang="zh-HK">
                        <a:latin typeface="+mn-lt"/>
                        <a:ea typeface="PMingLiU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HK" sz="1800" b="0" i="0" u="none" strike="noStrike" noProof="0">
                          <a:latin typeface="+mn-lt"/>
                          <a:ea typeface="新細明體"/>
                        </a:rPr>
                        <a:t>Goo</a:t>
                      </a:r>
                      <a:r>
                        <a:rPr lang="zh-HK" sz="1800" b="0" i="0" u="none" strike="noStrike" noProof="0">
                          <a:latin typeface="+mn-lt"/>
                          <a:ea typeface="PMingLiU"/>
                        </a:rPr>
                        <a:t>gle   </a:t>
                      </a:r>
                      <a:r>
                        <a:rPr lang="en-US" altLang="zh-HK" sz="1800" b="0" i="0" u="none" strike="noStrike" noProof="0">
                          <a:latin typeface="+mn-lt"/>
                          <a:ea typeface="新細明體"/>
                        </a:rPr>
                        <a:t>for</a:t>
                      </a:r>
                      <a:r>
                        <a:rPr lang="zh-HK" sz="1800" b="0" i="0" u="none" strike="noStrike" noProof="0">
                          <a:latin typeface="+mn-lt"/>
                          <a:ea typeface="PMingLiU"/>
                        </a:rPr>
                        <a:t>m   </a:t>
                      </a:r>
                      <a:r>
                        <a:rPr lang="en-US" altLang="zh-HK" sz="1800" b="0" i="0" u="none" strike="noStrike" noProof="0">
                          <a:latin typeface="+mn-lt"/>
                          <a:ea typeface="新細明體"/>
                        </a:rPr>
                        <a:t>&amp;</a:t>
                      </a:r>
                      <a:r>
                        <a:rPr lang="zh-HK" sz="1800" b="0" i="0" u="none" strike="noStrike" noProof="0">
                          <a:latin typeface="+mn-lt"/>
                          <a:ea typeface="PMingLiU"/>
                        </a:rPr>
                        <a:t>   </a:t>
                      </a:r>
                      <a:r>
                        <a:rPr lang="en-US" altLang="zh-HK" sz="1800" b="0" i="0" u="none" strike="noStrike" noProof="0">
                          <a:latin typeface="+mn-lt"/>
                          <a:ea typeface="PMingLiU"/>
                        </a:rPr>
                        <a:t>PowerPoint</a:t>
                      </a:r>
                      <a:endParaRPr lang="en-US" altLang="zh-HK" sz="1800" b="0" i="0" u="none" strike="noStrike" noProof="0">
                        <a:latin typeface="+mn-lt"/>
                        <a:ea typeface="新細明體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956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800" b="0" i="0" u="none" strike="noStrike" noProof="0">
                          <a:latin typeface="+mn-lt"/>
                          <a:ea typeface="PMingLiU"/>
                        </a:rPr>
                        <a:t>Ko Chun Kit</a:t>
                      </a:r>
                      <a:endParaRPr lang="en-US" altLang="zh-HK">
                        <a:latin typeface="+mn-lt"/>
                        <a:ea typeface="PMingLiU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HK" sz="1800" b="0" i="0" u="none" strike="noStrike" noProof="0">
                          <a:latin typeface="+mn-lt"/>
                        </a:rPr>
                        <a:t>T</a:t>
                      </a:r>
                      <a:r>
                        <a:rPr lang="zh-HK" sz="1800" b="0" i="0" u="none" strike="noStrike" noProof="0">
                          <a:latin typeface="+mn-lt"/>
                          <a:ea typeface="PMingLiU"/>
                        </a:rPr>
                        <a:t>eam</a:t>
                      </a:r>
                      <a:r>
                        <a:rPr lang="en-US" altLang="zh-HK" sz="1800" b="0" i="0" u="none" strike="noStrike" noProof="0">
                          <a:latin typeface="+mn-lt"/>
                        </a:rPr>
                        <a:t>m</a:t>
                      </a:r>
                      <a:r>
                        <a:rPr lang="zh-HK" sz="1800" b="0" i="0" u="none" strike="noStrike" noProof="0">
                          <a:latin typeface="+mn-lt"/>
                          <a:ea typeface="PMingLiU"/>
                        </a:rPr>
                        <a:t>ate</a:t>
                      </a:r>
                      <a:endParaRPr lang="en-US" altLang="zh-HK">
                        <a:latin typeface="+mn-lt"/>
                        <a:ea typeface="PMingLiU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HK" sz="1800" b="0" i="0" u="none" strike="noStrike" noProof="0">
                          <a:latin typeface="+mn-lt"/>
                          <a:ea typeface="PMingLiU"/>
                        </a:rPr>
                        <a:t>Google   form   &amp;   </a:t>
                      </a:r>
                      <a:r>
                        <a:rPr lang="en-US" altLang="zh-HK" sz="1800" b="0" i="0" u="none" strike="noStrike" noProof="0">
                          <a:latin typeface="+mn-lt"/>
                          <a:ea typeface="新細明體"/>
                        </a:rPr>
                        <a:t>P</a:t>
                      </a:r>
                      <a:r>
                        <a:rPr lang="zh-HK" sz="1800" b="0" i="0" u="none" strike="noStrike" noProof="0">
                          <a:latin typeface="+mn-lt"/>
                          <a:ea typeface="PMingLiU"/>
                        </a:rPr>
                        <a:t>ower</a:t>
                      </a:r>
                      <a:r>
                        <a:rPr lang="en-US" altLang="zh-HK" sz="1800" b="0" i="0" u="none" strike="noStrike" noProof="0">
                          <a:latin typeface="+mn-lt"/>
                          <a:ea typeface="新細明體"/>
                        </a:rPr>
                        <a:t>P</a:t>
                      </a:r>
                      <a:r>
                        <a:rPr lang="zh-HK" sz="1800" b="0" i="0" u="none" strike="noStrike" noProof="0">
                          <a:latin typeface="+mn-lt"/>
                          <a:ea typeface="PMingLiU"/>
                        </a:rPr>
                        <a:t>o</a:t>
                      </a:r>
                      <a:r>
                        <a:rPr lang="en-US" altLang="zh-HK" sz="1800" b="0" i="0" u="none" strike="noStrike" noProof="0">
                          <a:latin typeface="+mn-lt"/>
                          <a:ea typeface="新細明體"/>
                        </a:rPr>
                        <a:t>i</a:t>
                      </a:r>
                      <a:r>
                        <a:rPr lang="zh-HK" sz="1800" b="0" i="0" u="none" strike="noStrike" noProof="0">
                          <a:latin typeface="+mn-lt"/>
                          <a:ea typeface="PMingLiU"/>
                        </a:rPr>
                        <a:t>nt</a:t>
                      </a:r>
                      <a:endParaRPr lang="en-US" altLang="zh-HK">
                        <a:latin typeface="+mn-lt"/>
                        <a:ea typeface="PMingLiU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919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800" b="0" i="0" u="none" strike="noStrike" noProof="0">
                          <a:latin typeface="+mn-lt"/>
                          <a:ea typeface="PMingLiU"/>
                        </a:rPr>
                        <a:t>Hung Yat Shan</a:t>
                      </a:r>
                      <a:endParaRPr lang="en-US" altLang="zh-HK">
                        <a:latin typeface="+mn-lt"/>
                        <a:ea typeface="PMingLiU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HK" sz="1800" b="0" i="0" u="none" strike="noStrike" noProof="0">
                          <a:latin typeface="+mn-lt"/>
                        </a:rPr>
                        <a:t>T</a:t>
                      </a:r>
                      <a:r>
                        <a:rPr lang="zh-HK" sz="1800" b="0" i="0" u="none" strike="noStrike" noProof="0">
                          <a:latin typeface="+mn-lt"/>
                          <a:ea typeface="PMingLiU"/>
                        </a:rPr>
                        <a:t>eam</a:t>
                      </a:r>
                      <a:r>
                        <a:rPr lang="en-US" altLang="zh-HK" sz="1800" b="0" i="0" u="none" strike="noStrike" noProof="0">
                          <a:latin typeface="+mn-lt"/>
                        </a:rPr>
                        <a:t>m</a:t>
                      </a:r>
                      <a:r>
                        <a:rPr lang="zh-HK" sz="1800" b="0" i="0" u="none" strike="noStrike" noProof="0">
                          <a:latin typeface="+mn-lt"/>
                          <a:ea typeface="PMingLiU"/>
                        </a:rPr>
                        <a:t>ate</a:t>
                      </a:r>
                      <a:endParaRPr lang="en-US" altLang="zh-HK">
                        <a:latin typeface="+mn-lt"/>
                        <a:ea typeface="PMingLiU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K" altLang="en-US">
                          <a:latin typeface="+mn-lt"/>
                          <a:ea typeface="PMingLiU"/>
                        </a:rPr>
                        <a:t>Google   form   &amp;   PowerPoint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8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800" b="0" i="0" u="none" strike="noStrike" noProof="0">
                          <a:latin typeface="+mn-lt"/>
                          <a:ea typeface="PMingLiU"/>
                        </a:rPr>
                        <a:t>Mercado J.k De Leon</a:t>
                      </a:r>
                      <a:endParaRPr lang="en-US" altLang="zh-HK">
                        <a:latin typeface="+mn-lt"/>
                        <a:ea typeface="PMingLiU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HK" sz="1800" b="0" i="0" u="none" strike="noStrike" noProof="0">
                          <a:latin typeface="+mn-lt"/>
                        </a:rPr>
                        <a:t>T</a:t>
                      </a:r>
                      <a:r>
                        <a:rPr lang="zh-HK" sz="1800" b="0" i="0" u="none" strike="noStrike" noProof="0">
                          <a:latin typeface="+mn-lt"/>
                          <a:ea typeface="PMingLiU"/>
                        </a:rPr>
                        <a:t>eam</a:t>
                      </a:r>
                      <a:r>
                        <a:rPr lang="en-US" altLang="zh-HK" sz="1800" b="0" i="0" u="none" strike="noStrike" noProof="0">
                          <a:latin typeface="+mn-lt"/>
                        </a:rPr>
                        <a:t>m</a:t>
                      </a:r>
                      <a:r>
                        <a:rPr lang="zh-HK" sz="1800" b="0" i="0" u="none" strike="noStrike" noProof="0">
                          <a:latin typeface="+mn-lt"/>
                          <a:ea typeface="PMingLiU"/>
                        </a:rPr>
                        <a:t>ate</a:t>
                      </a:r>
                      <a:endParaRPr lang="en-US" altLang="zh-HK">
                        <a:latin typeface="+mn-lt"/>
                        <a:ea typeface="PMingLiU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HK" sz="1800" b="0" i="0" u="none" strike="noStrike" noProof="0">
                          <a:latin typeface="+mn-lt"/>
                          <a:ea typeface="PMingLiU"/>
                        </a:rPr>
                        <a:t>Website design &amp; implementation</a:t>
                      </a:r>
                      <a:endParaRPr lang="en-US" altLang="zh-HK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824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7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754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圖表 1">
            <a:extLst>
              <a:ext uri="{FF2B5EF4-FFF2-40B4-BE49-F238E27FC236}">
                <a16:creationId xmlns:a16="http://schemas.microsoft.com/office/drawing/2014/main" id="{AEFCD07D-2323-4217-B6A8-3D6883494A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1460960"/>
              </p:ext>
            </p:extLst>
          </p:nvPr>
        </p:nvGraphicFramePr>
        <p:xfrm>
          <a:off x="281354" y="163773"/>
          <a:ext cx="1102034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AFAE880E-CA78-4C73-B42A-8391D9E66A49}"/>
              </a:ext>
            </a:extLst>
          </p:cNvPr>
          <p:cNvSpPr txBox="1"/>
          <p:nvPr/>
        </p:nvSpPr>
        <p:spPr>
          <a:xfrm>
            <a:off x="365961" y="453293"/>
            <a:ext cx="11544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kern="100">
                <a:latin typeface="Calibri" panose="020F0502020204030204" pitchFamily="34" charset="0"/>
                <a:cs typeface="Times New Roman" panose="02020603050405020304" pitchFamily="18" charset="0"/>
              </a:rPr>
              <a:t>How was </a:t>
            </a:r>
            <a:r>
              <a:rPr lang="en-US" altLang="zh-HK" u="sng" kern="100">
                <a:latin typeface="Calibri" panose="020F0502020204030204" pitchFamily="34" charset="0"/>
                <a:cs typeface="Times New Roman" panose="02020603050405020304" pitchFamily="18" charset="0"/>
              </a:rPr>
              <a:t>your group</a:t>
            </a:r>
            <a:r>
              <a:rPr lang="en-US" altLang="zh-HK" u="sng" kern="100">
                <a:latin typeface="Times New Roman" panose="02020603050405020304" pitchFamily="18" charset="0"/>
              </a:rPr>
              <a:t>’</a:t>
            </a:r>
            <a:r>
              <a:rPr lang="en-US" altLang="zh-HK" u="sng" kern="100">
                <a:latin typeface="Calibri" panose="020F0502020204030204" pitchFamily="34" charset="0"/>
                <a:cs typeface="Times New Roman" panose="02020603050405020304" pitchFamily="18" charset="0"/>
              </a:rPr>
              <a:t>s performance </a:t>
            </a:r>
            <a:r>
              <a:rPr lang="en-US" altLang="zh-HK" kern="100">
                <a:latin typeface="Calibri" panose="020F0502020204030204" pitchFamily="34" charset="0"/>
                <a:cs typeface="Times New Roman" panose="02020603050405020304" pitchFamily="18" charset="0"/>
              </a:rPr>
              <a:t>in terms of the following </a:t>
            </a:r>
            <a:r>
              <a:rPr lang="en-US" altLang="zh-HK" u="sng" kern="100">
                <a:latin typeface="Calibri" panose="020F0502020204030204" pitchFamily="34" charset="0"/>
                <a:cs typeface="Times New Roman" panose="02020603050405020304" pitchFamily="18" charset="0"/>
              </a:rPr>
              <a:t>collaboration skill(s)</a:t>
            </a:r>
            <a:r>
              <a:rPr lang="en-US" altLang="zh-HK" kern="100">
                <a:latin typeface="Calibri" panose="020F0502020204030204" pitchFamily="34" charset="0"/>
                <a:cs typeface="Times New Roman" panose="02020603050405020304" pitchFamily="18" charset="0"/>
              </a:rPr>
              <a:t>? </a:t>
            </a:r>
          </a:p>
          <a:p>
            <a:r>
              <a:rPr lang="en-US" altLang="zh-HK" kern="100">
                <a:latin typeface="Calibri" panose="020F0502020204030204" pitchFamily="34" charset="0"/>
                <a:cs typeface="Times New Roman" panose="02020603050405020304" pitchFamily="18" charset="0"/>
              </a:rPr>
              <a:t>(Please edit the </a:t>
            </a:r>
            <a:r>
              <a:rPr lang="en-US" altLang="zh-HK" kern="10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radar graph</a:t>
            </a:r>
            <a:r>
              <a:rPr lang="en-US" altLang="zh-HK" kern="100">
                <a:latin typeface="Calibri" panose="020F0502020204030204" pitchFamily="34" charset="0"/>
                <a:cs typeface="Times New Roman" panose="02020603050405020304" pitchFamily="18" charset="0"/>
              </a:rPr>
              <a:t> below to show your group’s performance) </a:t>
            </a:r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26361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9B2EA6-86D7-4582-ADB5-8C76F4EE1E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15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0D1C6CC-9ABE-4B9F-9F93-6E478D3AEA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85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19B4B7E-5D89-4C63-AA68-A973E6C124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02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C70EF7D-C0AC-7BDF-D15C-326E28FEF82F}"/>
              </a:ext>
            </a:extLst>
          </p:cNvPr>
          <p:cNvSpPr txBox="1"/>
          <p:nvPr/>
        </p:nvSpPr>
        <p:spPr>
          <a:xfrm>
            <a:off x="1013114" y="857249"/>
            <a:ext cx="1479837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b="1">
                <a:solidFill>
                  <a:srgbClr val="FF0000"/>
                </a:solidFill>
                <a:latin typeface="Verdana Pro"/>
                <a:ea typeface="新細明體"/>
                <a:cs typeface="Calibri"/>
              </a:rPr>
              <a:t>Project-based Learning (PBL)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ADC8B1-15E0-750C-F621-8A3CFB8873B3}"/>
              </a:ext>
            </a:extLst>
          </p:cNvPr>
          <p:cNvSpPr txBox="1"/>
          <p:nvPr/>
        </p:nvSpPr>
        <p:spPr>
          <a:xfrm>
            <a:off x="961159" y="4675909"/>
            <a:ext cx="1644359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1600" b="1">
                <a:solidFill>
                  <a:srgbClr val="FF0000"/>
                </a:solidFill>
                <a:latin typeface="Verdana Pro"/>
                <a:ea typeface="新細明體"/>
                <a:cs typeface="Calibri"/>
              </a:rPr>
              <a:t>Introduction of Project Brief</a:t>
            </a:r>
          </a:p>
        </p:txBody>
      </p:sp>
    </p:spTree>
    <p:extLst>
      <p:ext uri="{BB962C8B-B14F-4D97-AF65-F5344CB8AC3E}">
        <p14:creationId xmlns:p14="http://schemas.microsoft.com/office/powerpoint/2010/main" val="432402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856F84-748E-4A9F-8FA6-D9B77046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SDD4006/SDD4006M Project Presentation</a:t>
            </a:r>
            <a:endParaRPr lang="en-HK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5211D9-B1EE-47DB-AE24-E7F3018079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HK"/>
              <a:t>Programme Code/Class:</a:t>
            </a:r>
          </a:p>
          <a:p>
            <a:endParaRPr lang="en-HK"/>
          </a:p>
          <a:p>
            <a:r>
              <a:rPr lang="en-HK"/>
              <a:t>Programme Title:</a:t>
            </a:r>
          </a:p>
          <a:p>
            <a:endParaRPr lang="en-HK"/>
          </a:p>
          <a:p>
            <a:r>
              <a:rPr lang="en-HK"/>
              <a:t>Group No.</a:t>
            </a:r>
          </a:p>
          <a:p>
            <a:endParaRPr lang="en-HK"/>
          </a:p>
          <a:p>
            <a:r>
              <a:rPr lang="en-HK"/>
              <a:t>Project Topic: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3C344-0C75-47C4-AD5F-EF9880B124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HK"/>
              <a:t>Group Members:</a:t>
            </a:r>
          </a:p>
          <a:p>
            <a:r>
              <a:rPr lang="en-HK"/>
              <a:t>1. Student Name/ Student ID No.</a:t>
            </a:r>
          </a:p>
          <a:p>
            <a:r>
              <a:rPr lang="en-HK"/>
              <a:t>2. Student Name/ Student ID No.</a:t>
            </a:r>
          </a:p>
          <a:p>
            <a:r>
              <a:rPr lang="en-HK"/>
              <a:t>3. Student Name/ Student ID No.</a:t>
            </a:r>
          </a:p>
          <a:p>
            <a:r>
              <a:rPr lang="en-HK"/>
              <a:t>4. Student Name/ Student ID No.</a:t>
            </a:r>
          </a:p>
          <a:p>
            <a:r>
              <a:rPr lang="en-HK"/>
              <a:t>5. Student Name/ Student ID No.</a:t>
            </a:r>
          </a:p>
          <a:p>
            <a:r>
              <a:rPr lang="en-HK"/>
              <a:t>6. Student Name/ Student ID No.</a:t>
            </a:r>
          </a:p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19188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33934" y="4429676"/>
            <a:ext cx="2238232" cy="6005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zh-HK" altLang="en-US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071BB71-27BB-4649-8D8D-FC9B259E1D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93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9777B-C224-4564-859E-19F42C3D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0"/>
            <a:ext cx="10515600" cy="1325563"/>
          </a:xfrm>
        </p:spPr>
        <p:txBody>
          <a:bodyPr/>
          <a:lstStyle/>
          <a:p>
            <a:r>
              <a:rPr lang="en-HK">
                <a:solidFill>
                  <a:srgbClr val="FF0000"/>
                </a:solidFill>
              </a:rPr>
              <a:t>After completing the Project…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C0D5-DD35-4909-8C11-062C08B0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1" y="997583"/>
            <a:ext cx="10515600" cy="1755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HK" sz="3900" b="1"/>
              <a:t>2. Content of the project</a:t>
            </a:r>
          </a:p>
          <a:p>
            <a:pPr marL="0" indent="0">
              <a:buNone/>
            </a:pPr>
            <a:r>
              <a:rPr lang="en-HK"/>
              <a:t>2.1 What have your group done finally in the project? </a:t>
            </a:r>
          </a:p>
          <a:p>
            <a:pPr marL="0" indent="0">
              <a:buNone/>
            </a:pPr>
            <a:endParaRPr lang="en-HK"/>
          </a:p>
          <a:p>
            <a:pPr marL="0" indent="0">
              <a:buNone/>
            </a:pPr>
            <a:endParaRPr lang="en-HK"/>
          </a:p>
        </p:txBody>
      </p:sp>
      <p:sp>
        <p:nvSpPr>
          <p:cNvPr id="4" name="文字方塊 3"/>
          <p:cNvSpPr txBox="1"/>
          <p:nvPr/>
        </p:nvSpPr>
        <p:spPr>
          <a:xfrm>
            <a:off x="707571" y="2366540"/>
            <a:ext cx="7861479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HK" altLang="zh-HK" sz="2800"/>
              <a:t>Date:</a:t>
            </a:r>
          </a:p>
          <a:p>
            <a:r>
              <a:rPr lang="en-HK" altLang="zh-HK" sz="2800"/>
              <a:t>Time:</a:t>
            </a:r>
          </a:p>
          <a:p>
            <a:r>
              <a:rPr lang="en-HK" altLang="zh-HK" sz="2800"/>
              <a:t>Location/Platform:</a:t>
            </a:r>
          </a:p>
          <a:p>
            <a:r>
              <a:rPr lang="en-HK" altLang="zh-HK" sz="2800"/>
              <a:t>Format </a:t>
            </a:r>
            <a:r>
              <a:rPr lang="en-US" altLang="zh-TW" sz="2000"/>
              <a:t>(e.g. online workshop / video) </a:t>
            </a:r>
            <a:r>
              <a:rPr lang="en-HK" altLang="zh-HK" sz="2800"/>
              <a:t>&amp; Content:</a:t>
            </a:r>
          </a:p>
          <a:p>
            <a:endParaRPr lang="en-HK" altLang="zh-HK" sz="2800"/>
          </a:p>
          <a:p>
            <a:r>
              <a:rPr lang="en-HK" altLang="zh-HK" sz="2800"/>
              <a:t>No. of participants / Hit rate / No. of views:</a:t>
            </a:r>
          </a:p>
          <a:p>
            <a:endParaRPr lang="en-HK" altLang="zh-HK" sz="2800"/>
          </a:p>
          <a:p>
            <a:r>
              <a:rPr lang="en-US" altLang="zh-TW" sz="2800"/>
              <a:t>Link of the project (if any): </a:t>
            </a:r>
          </a:p>
          <a:p>
            <a:endParaRPr lang="zh-HK" altLang="en-US" sz="28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9D9295-4B6B-44C3-BCCD-0FAE39EF5F3C}"/>
              </a:ext>
            </a:extLst>
          </p:cNvPr>
          <p:cNvSpPr/>
          <p:nvPr/>
        </p:nvSpPr>
        <p:spPr>
          <a:xfrm>
            <a:off x="9047408" y="1010992"/>
            <a:ext cx="2814034" cy="493904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HK"/>
              <a:t>Photo if available</a:t>
            </a:r>
          </a:p>
          <a:p>
            <a:pPr algn="ctr"/>
            <a:r>
              <a:rPr lang="en-US" altLang="zh-TW"/>
              <a:t>(highly recommend)</a:t>
            </a:r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02690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zh-HK">
                <a:solidFill>
                  <a:srgbClr val="FF0000"/>
                </a:solidFill>
              </a:rPr>
              <a:t>After completing the Project…</a:t>
            </a:r>
            <a:endParaRPr lang="zh-HK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413642"/>
            <a:ext cx="10515600" cy="963295"/>
          </a:xfrm>
        </p:spPr>
        <p:txBody>
          <a:bodyPr/>
          <a:lstStyle/>
          <a:p>
            <a:pPr marL="0" indent="0">
              <a:buNone/>
            </a:pPr>
            <a:r>
              <a:rPr lang="en-HK" altLang="zh-HK"/>
              <a:t>2.2 </a:t>
            </a:r>
            <a:r>
              <a:rPr lang="en-HK" altLang="zh-HK" u="sng"/>
              <a:t>How</a:t>
            </a:r>
            <a:r>
              <a:rPr lang="en-HK" altLang="zh-HK"/>
              <a:t> did your group apply </a:t>
            </a:r>
            <a:r>
              <a:rPr lang="en-HK" altLang="zh-HK" u="sng"/>
              <a:t>industry knowledge</a:t>
            </a:r>
            <a:r>
              <a:rPr lang="en-HK" altLang="zh-HK"/>
              <a:t> or </a:t>
            </a:r>
            <a:r>
              <a:rPr lang="en-HK" altLang="zh-HK" u="sng"/>
              <a:t>talents/interest</a:t>
            </a:r>
            <a:r>
              <a:rPr lang="en-HK" altLang="zh-HK"/>
              <a:t> in the project? P</a:t>
            </a:r>
            <a:r>
              <a:rPr lang="en-US" altLang="zh-HK"/>
              <a:t>lease elaborate with detailed example(s).</a:t>
            </a:r>
            <a:endParaRPr lang="en-HK" altLang="zh-HK"/>
          </a:p>
        </p:txBody>
      </p:sp>
      <p:sp>
        <p:nvSpPr>
          <p:cNvPr id="4" name="文字方塊 3"/>
          <p:cNvSpPr txBox="1"/>
          <p:nvPr/>
        </p:nvSpPr>
        <p:spPr>
          <a:xfrm>
            <a:off x="838200" y="2497518"/>
            <a:ext cx="10942320" cy="3337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415240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9777B-C224-4564-859E-19F42C3D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91" y="-352029"/>
            <a:ext cx="10515600" cy="1325563"/>
          </a:xfrm>
        </p:spPr>
        <p:txBody>
          <a:bodyPr/>
          <a:lstStyle/>
          <a:p>
            <a:r>
              <a:rPr lang="en-HK" altLang="zh-HK">
                <a:solidFill>
                  <a:srgbClr val="FF0000"/>
                </a:solidFill>
              </a:rPr>
              <a:t>After completing the Project…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C0D5-DD35-4909-8C11-062C08B0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491" y="653294"/>
            <a:ext cx="11785676" cy="18805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HK" sz="3200" b="1"/>
              <a:t>3. Outcome of the Project</a:t>
            </a:r>
          </a:p>
          <a:p>
            <a:pPr marL="0" indent="0">
              <a:buNone/>
            </a:pPr>
            <a:r>
              <a:rPr lang="en-HK"/>
              <a:t>Are the expected </a:t>
            </a:r>
            <a:r>
              <a:rPr lang="en-HK" u="sng"/>
              <a:t>outcomes achieved</a:t>
            </a:r>
            <a:r>
              <a:rPr lang="en-HK"/>
              <a:t>? </a:t>
            </a:r>
            <a:r>
              <a:rPr lang="en-US" kern="100">
                <a:solidFill>
                  <a:srgbClr val="000000"/>
                </a:solidFill>
                <a:effectLst/>
                <a:latin typeface="Calibri"/>
                <a:ea typeface="PMingLiU"/>
                <a:cs typeface="Times New Roman"/>
              </a:rPr>
              <a:t>Please give </a:t>
            </a:r>
            <a:r>
              <a:rPr lang="en-US" u="sng" kern="100">
                <a:solidFill>
                  <a:srgbClr val="000000"/>
                </a:solidFill>
                <a:effectLst/>
                <a:latin typeface="Calibri"/>
                <a:ea typeface="PMingLiU"/>
                <a:cs typeface="Times New Roman"/>
              </a:rPr>
              <a:t>evidence</a:t>
            </a:r>
            <a:r>
              <a:rPr lang="en-US" kern="100">
                <a:solidFill>
                  <a:srgbClr val="000000"/>
                </a:solidFill>
                <a:effectLst/>
                <a:latin typeface="Calibri"/>
                <a:ea typeface="PMingLiU"/>
                <a:cs typeface="Times New Roman"/>
              </a:rPr>
              <a:t> to explain.</a:t>
            </a:r>
            <a:r>
              <a:rPr lang="en-US" kern="100">
                <a:solidFill>
                  <a:srgbClr val="000000"/>
                </a:solidFill>
                <a:latin typeface="Calibri"/>
                <a:ea typeface="PMingLiU"/>
                <a:cs typeface="Times New Roman"/>
              </a:rPr>
              <a:t> </a:t>
            </a:r>
            <a:endParaRPr lang="en-US" kern="100">
              <a:solidFill>
                <a:srgbClr val="000000"/>
              </a:solidFill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kern="100">
                <a:solidFill>
                  <a:srgbClr val="000000"/>
                </a:solidFill>
                <a:effectLst/>
                <a:latin typeface="Calibri"/>
                <a:ea typeface="PMingLiU"/>
                <a:cs typeface="Times New Roman"/>
              </a:rPr>
              <a:t>(e.g. Questionnaire result, feedback from participants/community, etc.)</a:t>
            </a:r>
          </a:p>
          <a:p>
            <a:pPr marL="0" indent="0">
              <a:buNone/>
            </a:pPr>
            <a:r>
              <a:rPr lang="en-US" sz="2300" kern="10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Link of the online questionnaire (if any): _________________________________________</a:t>
            </a:r>
            <a:endParaRPr lang="en-US" sz="2300" kern="100">
              <a:solidFill>
                <a:srgbClr val="000000"/>
              </a:solidFill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HK" sz="1600" b="1"/>
          </a:p>
        </p:txBody>
      </p:sp>
      <p:sp>
        <p:nvSpPr>
          <p:cNvPr id="4" name="文字方塊 3"/>
          <p:cNvSpPr txBox="1"/>
          <p:nvPr/>
        </p:nvSpPr>
        <p:spPr>
          <a:xfrm>
            <a:off x="749300" y="3456008"/>
            <a:ext cx="4810991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HK"/>
              <a:t>E.g. Feedback from participants / community:</a:t>
            </a:r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zh-HK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195329" y="3456007"/>
            <a:ext cx="4810991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HK"/>
              <a:t>E.g. </a:t>
            </a:r>
            <a:r>
              <a:rPr lang="en-US" altLang="zh-HK" kern="10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Questionnaire result:</a:t>
            </a:r>
            <a:r>
              <a:rPr lang="en-US" altLang="zh-HK"/>
              <a:t> </a:t>
            </a:r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zh-HK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49300" y="2535860"/>
            <a:ext cx="1031701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HK"/>
              <a:t>Expected Outcome 1:</a:t>
            </a:r>
          </a:p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11851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9777B-C224-4564-859E-19F42C3D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91" y="-143910"/>
            <a:ext cx="10515600" cy="1325563"/>
          </a:xfrm>
        </p:spPr>
        <p:txBody>
          <a:bodyPr/>
          <a:lstStyle/>
          <a:p>
            <a:r>
              <a:rPr lang="en-HK" altLang="zh-HK">
                <a:solidFill>
                  <a:srgbClr val="FF0000"/>
                </a:solidFill>
              </a:rPr>
              <a:t>After completing the Project…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C0D5-DD35-4909-8C11-062C08B0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491" y="842038"/>
            <a:ext cx="11785676" cy="18805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HK" sz="3200" b="1"/>
              <a:t>3. Outcome of the Project</a:t>
            </a:r>
          </a:p>
          <a:p>
            <a:pPr marL="0" indent="0">
              <a:buNone/>
            </a:pPr>
            <a:r>
              <a:rPr lang="en-HK"/>
              <a:t>Are the expected </a:t>
            </a:r>
            <a:r>
              <a:rPr lang="en-HK" u="sng"/>
              <a:t>outcomes achieved</a:t>
            </a:r>
            <a:r>
              <a:rPr lang="en-HK"/>
              <a:t>? </a:t>
            </a:r>
            <a:r>
              <a:rPr lang="en-US" kern="100">
                <a:solidFill>
                  <a:srgbClr val="000000"/>
                </a:solidFill>
                <a:effectLst/>
                <a:latin typeface="Calibri"/>
                <a:ea typeface="PMingLiU"/>
                <a:cs typeface="Times New Roman"/>
              </a:rPr>
              <a:t>Please give </a:t>
            </a:r>
            <a:r>
              <a:rPr lang="en-US" u="sng" kern="100">
                <a:solidFill>
                  <a:srgbClr val="000000"/>
                </a:solidFill>
                <a:effectLst/>
                <a:latin typeface="Calibri"/>
                <a:ea typeface="PMingLiU"/>
                <a:cs typeface="Times New Roman"/>
              </a:rPr>
              <a:t>evidence</a:t>
            </a:r>
            <a:r>
              <a:rPr lang="en-US" kern="100">
                <a:solidFill>
                  <a:srgbClr val="000000"/>
                </a:solidFill>
                <a:effectLst/>
                <a:latin typeface="Calibri"/>
                <a:ea typeface="PMingLiU"/>
                <a:cs typeface="Times New Roman"/>
              </a:rPr>
              <a:t> to explain.</a:t>
            </a:r>
            <a:r>
              <a:rPr lang="en-US" kern="100">
                <a:solidFill>
                  <a:srgbClr val="000000"/>
                </a:solidFill>
                <a:latin typeface="Calibri"/>
                <a:ea typeface="PMingLiU"/>
                <a:cs typeface="Times New Roman"/>
              </a:rPr>
              <a:t> </a:t>
            </a:r>
            <a:endParaRPr lang="en-US" kern="100">
              <a:solidFill>
                <a:srgbClr val="000000"/>
              </a:solidFill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kern="100">
                <a:solidFill>
                  <a:srgbClr val="000000"/>
                </a:solidFill>
                <a:effectLst/>
                <a:latin typeface="Calibri"/>
                <a:ea typeface="PMingLiU"/>
                <a:cs typeface="Times New Roman"/>
              </a:rPr>
              <a:t>(e.g. Questionnaire result, feedback from target group/community, etc.)</a:t>
            </a:r>
          </a:p>
          <a:p>
            <a:pPr marL="0" indent="0">
              <a:buNone/>
            </a:pPr>
            <a:r>
              <a:rPr lang="en-US" sz="1800" b="1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HK" sz="1600" b="1"/>
          </a:p>
        </p:txBody>
      </p:sp>
      <p:sp>
        <p:nvSpPr>
          <p:cNvPr id="4" name="文字方塊 3"/>
          <p:cNvSpPr txBox="1"/>
          <p:nvPr/>
        </p:nvSpPr>
        <p:spPr>
          <a:xfrm>
            <a:off x="749300" y="3256301"/>
            <a:ext cx="4810991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HK"/>
              <a:t>E.g. Feedback from participants / community:</a:t>
            </a:r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zh-HK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169891" y="3256300"/>
            <a:ext cx="4810991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HK"/>
              <a:t>E.g. </a:t>
            </a:r>
            <a:r>
              <a:rPr lang="en-US" altLang="zh-HK" kern="10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Questionnaire result:</a:t>
            </a:r>
            <a:r>
              <a:rPr lang="en-US" altLang="zh-HK"/>
              <a:t> </a:t>
            </a:r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zh-HK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49300" y="2399377"/>
            <a:ext cx="1031701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HK"/>
              <a:t>Expected Outcome 2:</a:t>
            </a:r>
          </a:p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99111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485776" y="247650"/>
            <a:ext cx="115538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3200"/>
              <a:t>4. Please write down your group’s final division of work(</a:t>
            </a:r>
            <a:r>
              <a:rPr lang="zh-TW" altLang="en-US" sz="3200"/>
              <a:t>最終分工</a:t>
            </a:r>
            <a:r>
              <a:rPr lang="en-US" altLang="zh-TW" sz="3200"/>
              <a:t>) in this project:</a:t>
            </a:r>
            <a:r>
              <a:rPr lang="en-US" altLang="zh-HK" sz="3200"/>
              <a:t> </a:t>
            </a:r>
            <a:endParaRPr lang="zh-HK" altLang="en-US" sz="320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3E7FA0E-8F80-E34A-9C3E-129ADA74884A}"/>
              </a:ext>
            </a:extLst>
          </p:cNvPr>
          <p:cNvGraphicFramePr>
            <a:graphicFrameLocks noGrp="1"/>
          </p:cNvGraphicFramePr>
          <p:nvPr/>
        </p:nvGraphicFramePr>
        <p:xfrm>
          <a:off x="334617" y="1766589"/>
          <a:ext cx="11522765" cy="40195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96761">
                  <a:extLst>
                    <a:ext uri="{9D8B030D-6E8A-4147-A177-3AD203B41FA5}">
                      <a16:colId xmlns:a16="http://schemas.microsoft.com/office/drawing/2014/main" val="3151639556"/>
                    </a:ext>
                  </a:extLst>
                </a:gridCol>
                <a:gridCol w="1015520">
                  <a:extLst>
                    <a:ext uri="{9D8B030D-6E8A-4147-A177-3AD203B41FA5}">
                      <a16:colId xmlns:a16="http://schemas.microsoft.com/office/drawing/2014/main" val="2401932421"/>
                    </a:ext>
                  </a:extLst>
                </a:gridCol>
                <a:gridCol w="3675606">
                  <a:extLst>
                    <a:ext uri="{9D8B030D-6E8A-4147-A177-3AD203B41FA5}">
                      <a16:colId xmlns:a16="http://schemas.microsoft.com/office/drawing/2014/main" val="1948475774"/>
                    </a:ext>
                  </a:extLst>
                </a:gridCol>
                <a:gridCol w="1802296">
                  <a:extLst>
                    <a:ext uri="{9D8B030D-6E8A-4147-A177-3AD203B41FA5}">
                      <a16:colId xmlns:a16="http://schemas.microsoft.com/office/drawing/2014/main" val="3619858544"/>
                    </a:ext>
                  </a:extLst>
                </a:gridCol>
                <a:gridCol w="2291315">
                  <a:extLst>
                    <a:ext uri="{9D8B030D-6E8A-4147-A177-3AD203B41FA5}">
                      <a16:colId xmlns:a16="http://schemas.microsoft.com/office/drawing/2014/main" val="3702319180"/>
                    </a:ext>
                  </a:extLst>
                </a:gridCol>
                <a:gridCol w="1641267">
                  <a:extLst>
                    <a:ext uri="{9D8B030D-6E8A-4147-A177-3AD203B41FA5}">
                      <a16:colId xmlns:a16="http://schemas.microsoft.com/office/drawing/2014/main" val="20235755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Venue / 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Responsible Member(s)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Resources needed (if any)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0549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177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34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10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68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1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zh-HK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131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195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2395332465"/>
              </p:ext>
            </p:extLst>
          </p:nvPr>
        </p:nvGraphicFramePr>
        <p:xfrm>
          <a:off x="150126" y="0"/>
          <a:ext cx="11137370" cy="7069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323657" y="234929"/>
            <a:ext cx="115446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500" kern="100">
                <a:latin typeface="Calibri" panose="020F0502020204030204" pitchFamily="34" charset="0"/>
                <a:cs typeface="Times New Roman" panose="02020603050405020304" pitchFamily="18" charset="0"/>
              </a:rPr>
              <a:t>5.1 How was </a:t>
            </a:r>
            <a:r>
              <a:rPr lang="en-US" altLang="zh-HK" sz="1500" u="sng" kern="100">
                <a:latin typeface="Calibri" panose="020F0502020204030204" pitchFamily="34" charset="0"/>
                <a:cs typeface="Times New Roman" panose="02020603050405020304" pitchFamily="18" charset="0"/>
              </a:rPr>
              <a:t>your group</a:t>
            </a:r>
            <a:r>
              <a:rPr lang="en-US" altLang="zh-HK" sz="1500" u="sng" kern="100">
                <a:latin typeface="Times New Roman" panose="02020603050405020304" pitchFamily="18" charset="0"/>
              </a:rPr>
              <a:t>’</a:t>
            </a:r>
            <a:r>
              <a:rPr lang="en-US" altLang="zh-HK" sz="1500" u="sng" kern="100">
                <a:latin typeface="Calibri" panose="020F0502020204030204" pitchFamily="34" charset="0"/>
                <a:cs typeface="Times New Roman" panose="02020603050405020304" pitchFamily="18" charset="0"/>
              </a:rPr>
              <a:t>s overall performance </a:t>
            </a:r>
            <a:r>
              <a:rPr lang="en-US" altLang="zh-HK" sz="1500" kern="100">
                <a:latin typeface="Calibri" panose="020F0502020204030204" pitchFamily="34" charset="0"/>
                <a:cs typeface="Times New Roman" panose="02020603050405020304" pitchFamily="18" charset="0"/>
              </a:rPr>
              <a:t>in terms of the following </a:t>
            </a:r>
            <a:r>
              <a:rPr lang="en-US" altLang="zh-HK" sz="1500" u="sng" kern="100">
                <a:latin typeface="Calibri" panose="020F0502020204030204" pitchFamily="34" charset="0"/>
                <a:cs typeface="Times New Roman" panose="02020603050405020304" pitchFamily="18" charset="0"/>
              </a:rPr>
              <a:t>collaboration skill(s)</a:t>
            </a:r>
            <a:r>
              <a:rPr lang="en-US" altLang="zh-HK" sz="1500" kern="100">
                <a:latin typeface="Calibri" panose="020F0502020204030204" pitchFamily="34" charset="0"/>
                <a:cs typeface="Times New Roman" panose="02020603050405020304" pitchFamily="18" charset="0"/>
              </a:rPr>
              <a:t>? </a:t>
            </a:r>
          </a:p>
          <a:p>
            <a:r>
              <a:rPr lang="en-US" altLang="zh-HK" sz="1500" kern="100">
                <a:latin typeface="Calibri" panose="020F0502020204030204" pitchFamily="34" charset="0"/>
                <a:cs typeface="Times New Roman" panose="02020603050405020304" pitchFamily="18" charset="0"/>
              </a:rPr>
              <a:t>(Students please reference from the radar graph in step 2, and compare the mid-term and overall performance for marking. Please edit the </a:t>
            </a:r>
            <a:r>
              <a:rPr lang="en-US" altLang="zh-HK" sz="1500" kern="10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radar graph</a:t>
            </a:r>
            <a:r>
              <a:rPr lang="en-US" altLang="zh-HK" sz="1500" kern="100">
                <a:latin typeface="Calibri" panose="020F0502020204030204" pitchFamily="34" charset="0"/>
                <a:cs typeface="Times New Roman" panose="02020603050405020304" pitchFamily="18" charset="0"/>
              </a:rPr>
              <a:t> below to show your group’s performance. )</a:t>
            </a:r>
            <a:endParaRPr lang="zh-HK" altLang="en-US" sz="1500"/>
          </a:p>
        </p:txBody>
      </p:sp>
    </p:spTree>
    <p:extLst>
      <p:ext uri="{BB962C8B-B14F-4D97-AF65-F5344CB8AC3E}">
        <p14:creationId xmlns:p14="http://schemas.microsoft.com/office/powerpoint/2010/main" val="1672313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748145" y="269646"/>
            <a:ext cx="11092873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HK" sz="2400" kern="100">
                <a:solidFill>
                  <a:srgbClr val="000000"/>
                </a:solidFill>
                <a:latin typeface="Calibri"/>
                <a:ea typeface="PMingLiU"/>
                <a:cs typeface="Times New Roman"/>
              </a:rPr>
              <a:t>5.2 According to the radar graph, please give </a:t>
            </a:r>
            <a:r>
              <a:rPr lang="en-US" altLang="zh-HK" sz="2400" b="1" u="sng" kern="100">
                <a:solidFill>
                  <a:srgbClr val="000000"/>
                </a:solidFill>
                <a:latin typeface="Calibri"/>
                <a:ea typeface="PMingLiU"/>
                <a:cs typeface="Times New Roman"/>
              </a:rPr>
              <a:t>detailed example(s) throughout the project (including preparation)</a:t>
            </a:r>
            <a:r>
              <a:rPr lang="en-US" altLang="zh-HK" sz="2400" kern="100">
                <a:solidFill>
                  <a:srgbClr val="000000"/>
                </a:solidFill>
                <a:latin typeface="Calibri"/>
                <a:ea typeface="PMingLiU"/>
                <a:cs typeface="Times New Roman"/>
              </a:rPr>
              <a:t> to evaluate your group’s overall performance. </a:t>
            </a:r>
          </a:p>
          <a:p>
            <a:r>
              <a:rPr lang="en-US" altLang="zh-HK" sz="2400" b="1" kern="10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(Students are recommended reference from the radar graph in step 2 (slide 13) and compare the mid-term and overall performance.) 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748145" y="1893056"/>
            <a:ext cx="10971068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endParaRPr lang="en-US" altLang="zh-HK"/>
          </a:p>
          <a:p>
            <a:r>
              <a:rPr lang="en-US" altLang="zh-HK"/>
              <a:t> </a:t>
            </a:r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5964894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9275E9A6-67C2-478B-BD8F-598324E4E4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434B174-304C-4A05-BEC6-E5E38EBB8B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1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C39E88A-5886-449A-B34F-28F276EF8F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60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856F84-748E-4A9F-8FA6-D9B77046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SDD4006/SDD4006M Project Presentation</a:t>
            </a:r>
            <a:endParaRPr lang="en-HK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5211D9-B1EE-47DB-AE24-E7F3018079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HK"/>
              <a:t>Programme Code/Class:</a:t>
            </a:r>
          </a:p>
          <a:p>
            <a:endParaRPr lang="en-HK"/>
          </a:p>
          <a:p>
            <a:r>
              <a:rPr lang="en-HK"/>
              <a:t>Programme Title:</a:t>
            </a:r>
          </a:p>
          <a:p>
            <a:endParaRPr lang="en-HK"/>
          </a:p>
          <a:p>
            <a:r>
              <a:rPr lang="en-HK"/>
              <a:t>Group No.</a:t>
            </a:r>
          </a:p>
          <a:p>
            <a:endParaRPr lang="en-HK"/>
          </a:p>
          <a:p>
            <a:r>
              <a:rPr lang="en-HK"/>
              <a:t>Project Topic: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3C344-0C75-47C4-AD5F-EF9880B124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HK"/>
              <a:t>Student </a:t>
            </a:r>
            <a:r>
              <a:rPr lang="en-HK" sz="3600" b="1">
                <a:solidFill>
                  <a:srgbClr val="FF0000"/>
                </a:solidFill>
              </a:rPr>
              <a:t>A</a:t>
            </a:r>
            <a:r>
              <a:rPr lang="en-HK"/>
              <a:t> Name/ Student ID No.</a:t>
            </a:r>
          </a:p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591291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9777B-C224-4564-859E-19F42C3D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45"/>
            <a:ext cx="10515600" cy="1325563"/>
          </a:xfrm>
        </p:spPr>
        <p:txBody>
          <a:bodyPr/>
          <a:lstStyle/>
          <a:p>
            <a:r>
              <a:rPr lang="en-HK">
                <a:solidFill>
                  <a:srgbClr val="FF0000"/>
                </a:solidFill>
              </a:rPr>
              <a:t>After completing the Project…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C0D5-DD35-4909-8C11-062C08B0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305"/>
            <a:ext cx="10515600" cy="10648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HK" b="1"/>
              <a:t>6.</a:t>
            </a:r>
            <a:r>
              <a:rPr lang="zh-TW" altLang="zh-HK" b="1"/>
              <a:t> </a:t>
            </a:r>
            <a:r>
              <a:rPr lang="en-US" altLang="zh-HK" b="1"/>
              <a:t>Self-reflection on social awareness (5%)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HK" sz="2400"/>
              <a:t>6.1  What is your </a:t>
            </a:r>
            <a:r>
              <a:rPr lang="en-US" altLang="zh-HK" sz="2400" u="sng"/>
              <a:t>new insight</a:t>
            </a:r>
            <a:r>
              <a:rPr lang="en-US" altLang="zh-HK" sz="2400"/>
              <a:t> on the </a:t>
            </a:r>
            <a:r>
              <a:rPr lang="en-US" altLang="zh-HK" sz="2400" u="sng"/>
              <a:t>community problem / SDG</a:t>
            </a:r>
            <a:r>
              <a:rPr lang="en-US" altLang="zh-HK" sz="2400"/>
              <a:t> after studying the selected topic and after completion of the project? </a:t>
            </a:r>
          </a:p>
          <a:p>
            <a:pPr marL="0" indent="0">
              <a:buNone/>
            </a:pPr>
            <a:endParaRPr lang="en-HK" sz="1600"/>
          </a:p>
        </p:txBody>
      </p:sp>
      <p:sp>
        <p:nvSpPr>
          <p:cNvPr id="4" name="文字方塊 3"/>
          <p:cNvSpPr txBox="1"/>
          <p:nvPr/>
        </p:nvSpPr>
        <p:spPr>
          <a:xfrm>
            <a:off x="838200" y="4931093"/>
            <a:ext cx="10426700" cy="1672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HK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38200" y="4100096"/>
            <a:ext cx="955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/>
              <a:t>6.2  From </a:t>
            </a:r>
            <a:r>
              <a:rPr lang="en-US" altLang="zh-HK" sz="2400" u="sng"/>
              <a:t>which piece of information / outcome </a:t>
            </a:r>
            <a:r>
              <a:rPr lang="en-US" altLang="zh-HK" sz="2400"/>
              <a:t>of the project that you have the above new insight?</a:t>
            </a:r>
            <a:r>
              <a:rPr lang="en-HK" altLang="zh-HK" sz="2400" b="1"/>
              <a:t> </a:t>
            </a:r>
            <a:endParaRPr lang="en-HK" altLang="zh-HK" sz="2400"/>
          </a:p>
        </p:txBody>
      </p:sp>
      <p:sp>
        <p:nvSpPr>
          <p:cNvPr id="8" name="文字方塊 7"/>
          <p:cNvSpPr txBox="1"/>
          <p:nvPr/>
        </p:nvSpPr>
        <p:spPr>
          <a:xfrm>
            <a:off x="838200" y="2933550"/>
            <a:ext cx="10515600" cy="1166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112050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50522578"/>
              </p:ext>
            </p:extLst>
          </p:nvPr>
        </p:nvGraphicFramePr>
        <p:xfrm>
          <a:off x="221673" y="291315"/>
          <a:ext cx="11115604" cy="6566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452387" y="757381"/>
            <a:ext cx="11517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000" kern="100">
                <a:latin typeface="Calibri" panose="020F0502020204030204" pitchFamily="34" charset="0"/>
                <a:cs typeface="Times New Roman" panose="02020603050405020304" pitchFamily="18" charset="0"/>
              </a:rPr>
              <a:t>7.1 How was </a:t>
            </a:r>
            <a:r>
              <a:rPr lang="en-US" altLang="zh-HK" sz="2000" u="sng" kern="100">
                <a:latin typeface="Calibri" panose="020F0502020204030204" pitchFamily="34" charset="0"/>
                <a:cs typeface="Times New Roman" panose="02020603050405020304" pitchFamily="18" charset="0"/>
              </a:rPr>
              <a:t>your own performance </a:t>
            </a:r>
            <a:r>
              <a:rPr lang="en-US" altLang="zh-HK" sz="2000" kern="100">
                <a:latin typeface="Calibri" panose="020F0502020204030204" pitchFamily="34" charset="0"/>
                <a:cs typeface="Times New Roman" panose="02020603050405020304" pitchFamily="18" charset="0"/>
              </a:rPr>
              <a:t>in terms of </a:t>
            </a:r>
            <a:r>
              <a:rPr lang="en-US" altLang="zh-HK" sz="2000" u="sng" kern="100">
                <a:latin typeface="Calibri" panose="020F0502020204030204" pitchFamily="34" charset="0"/>
                <a:cs typeface="Times New Roman" panose="02020603050405020304" pitchFamily="18" charset="0"/>
              </a:rPr>
              <a:t>collaboration skill(s)</a:t>
            </a:r>
            <a:r>
              <a:rPr lang="en-US" altLang="zh-HK" sz="2000" kern="100">
                <a:latin typeface="Calibri" panose="020F0502020204030204" pitchFamily="34" charset="0"/>
                <a:cs typeface="Times New Roman" panose="02020603050405020304" pitchFamily="18" charset="0"/>
              </a:rPr>
              <a:t>? (Please use the </a:t>
            </a:r>
            <a:r>
              <a:rPr lang="en-US" altLang="zh-HK" sz="2000" kern="10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radar graph </a:t>
            </a:r>
            <a:r>
              <a:rPr lang="en-US" altLang="zh-HK" sz="2000" kern="100">
                <a:latin typeface="Calibri" panose="020F0502020204030204" pitchFamily="34" charset="0"/>
                <a:cs typeface="Times New Roman" panose="02020603050405020304" pitchFamily="18" charset="0"/>
              </a:rPr>
              <a:t>below</a:t>
            </a:r>
            <a:r>
              <a:rPr lang="en-US" altLang="zh-HK" sz="2000" kern="10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HK" sz="2000" kern="100">
                <a:latin typeface="Calibri" panose="020F0502020204030204" pitchFamily="34" charset="0"/>
                <a:cs typeface="Times New Roman" panose="02020603050405020304" pitchFamily="18" charset="0"/>
              </a:rPr>
              <a:t>to show your own performance and </a:t>
            </a:r>
            <a:r>
              <a:rPr lang="en-US" altLang="zh-HK" sz="2000" u="sng" kern="100">
                <a:latin typeface="Calibri" panose="020F0502020204030204" pitchFamily="34" charset="0"/>
                <a:cs typeface="Times New Roman" panose="02020603050405020304" pitchFamily="18" charset="0"/>
              </a:rPr>
              <a:t>answer questions in next two slides</a:t>
            </a:r>
            <a:r>
              <a:rPr lang="en-US" altLang="zh-HK" sz="2000" kern="10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8736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9777B-C224-4564-859E-19F42C3D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45"/>
            <a:ext cx="10515600" cy="1325563"/>
          </a:xfrm>
        </p:spPr>
        <p:txBody>
          <a:bodyPr/>
          <a:lstStyle/>
          <a:p>
            <a:r>
              <a:rPr lang="en-HK">
                <a:solidFill>
                  <a:srgbClr val="FF0000"/>
                </a:solidFill>
              </a:rPr>
              <a:t>After completing the Project…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C0D5-DD35-4909-8C11-062C08B0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8104"/>
            <a:ext cx="10668000" cy="14043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HK" altLang="zh-HK" b="1"/>
              <a:t>7. Individual Performance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HK" sz="2400"/>
              <a:t>7.2 Identify your own </a:t>
            </a:r>
            <a:r>
              <a:rPr lang="en-US" altLang="zh-HK" sz="2400" u="sng"/>
              <a:t>strength</a:t>
            </a:r>
            <a:r>
              <a:rPr lang="en-US" altLang="zh-HK" sz="2400"/>
              <a:t> in the radar graph and explain with </a:t>
            </a:r>
            <a:r>
              <a:rPr lang="en-US" altLang="zh-HK" sz="2400" u="sng"/>
              <a:t>a detailed example</a:t>
            </a:r>
            <a:r>
              <a:rPr lang="en-US" altLang="zh-HK" sz="2400"/>
              <a:t> throughout the project. (5%)</a:t>
            </a:r>
            <a:endParaRPr lang="en-HK" sz="2400"/>
          </a:p>
        </p:txBody>
      </p:sp>
      <p:sp>
        <p:nvSpPr>
          <p:cNvPr id="8" name="文字方塊 7"/>
          <p:cNvSpPr txBox="1"/>
          <p:nvPr/>
        </p:nvSpPr>
        <p:spPr>
          <a:xfrm>
            <a:off x="838200" y="3035301"/>
            <a:ext cx="10668000" cy="3492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929746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9777B-C224-4564-859E-19F42C3D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45"/>
            <a:ext cx="10515600" cy="1325563"/>
          </a:xfrm>
        </p:spPr>
        <p:txBody>
          <a:bodyPr/>
          <a:lstStyle/>
          <a:p>
            <a:r>
              <a:rPr lang="en-HK">
                <a:solidFill>
                  <a:srgbClr val="FF0000"/>
                </a:solidFill>
              </a:rPr>
              <a:t>After completing the Project…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C0D5-DD35-4909-8C11-062C08B0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305"/>
            <a:ext cx="11104984" cy="10648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HK" altLang="zh-HK" b="1"/>
              <a:t>7. Individual Performance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HK" sz="2400"/>
              <a:t>7.3 Identify your own </a:t>
            </a:r>
            <a:r>
              <a:rPr lang="en-US" altLang="zh-HK" sz="2400" u="sng"/>
              <a:t>weakness</a:t>
            </a:r>
            <a:r>
              <a:rPr lang="en-US" altLang="zh-HK" sz="2400"/>
              <a:t> in the radar graph and explain with </a:t>
            </a:r>
            <a:r>
              <a:rPr lang="en-US" altLang="zh-HK" sz="2400" u="sng"/>
              <a:t>a detailed example</a:t>
            </a:r>
            <a:r>
              <a:rPr lang="en-US" altLang="zh-HK" sz="2400"/>
              <a:t> throughout the project. (5%)</a:t>
            </a:r>
            <a:endParaRPr lang="en-HK" sz="2400"/>
          </a:p>
        </p:txBody>
      </p:sp>
      <p:sp>
        <p:nvSpPr>
          <p:cNvPr id="6" name="文字方塊 5"/>
          <p:cNvSpPr txBox="1"/>
          <p:nvPr/>
        </p:nvSpPr>
        <p:spPr>
          <a:xfrm>
            <a:off x="931506" y="3206080"/>
            <a:ext cx="10668000" cy="3492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79031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856F84-748E-4A9F-8FA6-D9B77046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SDD4006/SDD4006M Project Presentation</a:t>
            </a:r>
            <a:endParaRPr lang="en-HK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5211D9-B1EE-47DB-AE24-E7F3018079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HK"/>
              <a:t>Programme Code/Class:</a:t>
            </a:r>
          </a:p>
          <a:p>
            <a:endParaRPr lang="en-HK"/>
          </a:p>
          <a:p>
            <a:r>
              <a:rPr lang="en-HK"/>
              <a:t>Programme Title:</a:t>
            </a:r>
          </a:p>
          <a:p>
            <a:endParaRPr lang="en-HK"/>
          </a:p>
          <a:p>
            <a:r>
              <a:rPr lang="en-HK"/>
              <a:t>Group No.</a:t>
            </a:r>
          </a:p>
          <a:p>
            <a:endParaRPr lang="en-HK"/>
          </a:p>
          <a:p>
            <a:r>
              <a:rPr lang="en-HK"/>
              <a:t>Project Topic: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3C344-0C75-47C4-AD5F-EF9880B124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HK"/>
              <a:t>Student </a:t>
            </a:r>
            <a:r>
              <a:rPr lang="en-HK" b="1">
                <a:solidFill>
                  <a:srgbClr val="FF0000"/>
                </a:solidFill>
              </a:rPr>
              <a:t>B</a:t>
            </a:r>
            <a:r>
              <a:rPr lang="en-HK"/>
              <a:t> Name/ Student ID No.</a:t>
            </a:r>
          </a:p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6764122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9777B-C224-4564-859E-19F42C3D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45"/>
            <a:ext cx="10515600" cy="1325563"/>
          </a:xfrm>
        </p:spPr>
        <p:txBody>
          <a:bodyPr/>
          <a:lstStyle/>
          <a:p>
            <a:r>
              <a:rPr lang="en-HK">
                <a:solidFill>
                  <a:srgbClr val="FF0000"/>
                </a:solidFill>
              </a:rPr>
              <a:t>After completing the Project…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C0D5-DD35-4909-8C11-062C08B0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305"/>
            <a:ext cx="10515600" cy="10648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HK" b="1"/>
              <a:t>6.</a:t>
            </a:r>
            <a:r>
              <a:rPr lang="zh-TW" altLang="zh-HK" b="1"/>
              <a:t> </a:t>
            </a:r>
            <a:r>
              <a:rPr lang="en-US" altLang="zh-HK" b="1"/>
              <a:t>Self-reflection on social awareness (5%)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HK" sz="2400"/>
              <a:t>6.1  What is your </a:t>
            </a:r>
            <a:r>
              <a:rPr lang="en-US" altLang="zh-HK" sz="2400" u="sng"/>
              <a:t>new insight</a:t>
            </a:r>
            <a:r>
              <a:rPr lang="en-US" altLang="zh-HK" sz="2400"/>
              <a:t> on the </a:t>
            </a:r>
            <a:r>
              <a:rPr lang="en-US" altLang="zh-HK" sz="2400" u="sng"/>
              <a:t>community problem / SDG</a:t>
            </a:r>
            <a:r>
              <a:rPr lang="en-US" altLang="zh-HK" sz="2400"/>
              <a:t> after studying the selected topic and after completion of the project? </a:t>
            </a:r>
          </a:p>
          <a:p>
            <a:pPr marL="0" indent="0">
              <a:buNone/>
            </a:pPr>
            <a:endParaRPr lang="en-HK" sz="1600"/>
          </a:p>
        </p:txBody>
      </p:sp>
      <p:sp>
        <p:nvSpPr>
          <p:cNvPr id="4" name="文字方塊 3"/>
          <p:cNvSpPr txBox="1"/>
          <p:nvPr/>
        </p:nvSpPr>
        <p:spPr>
          <a:xfrm>
            <a:off x="838200" y="4931093"/>
            <a:ext cx="10426700" cy="1672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HK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38200" y="4100096"/>
            <a:ext cx="955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/>
              <a:t>6.2  From </a:t>
            </a:r>
            <a:r>
              <a:rPr lang="en-US" altLang="zh-HK" sz="2400" u="sng"/>
              <a:t>which piece of information / outcome </a:t>
            </a:r>
            <a:r>
              <a:rPr lang="en-US" altLang="zh-HK" sz="2400"/>
              <a:t>of the project that you have the above new insight?</a:t>
            </a:r>
            <a:r>
              <a:rPr lang="en-HK" altLang="zh-HK" sz="2400" b="1"/>
              <a:t> </a:t>
            </a:r>
            <a:endParaRPr lang="en-HK" altLang="zh-HK" sz="2400"/>
          </a:p>
        </p:txBody>
      </p:sp>
      <p:sp>
        <p:nvSpPr>
          <p:cNvPr id="8" name="文字方塊 7"/>
          <p:cNvSpPr txBox="1"/>
          <p:nvPr/>
        </p:nvSpPr>
        <p:spPr>
          <a:xfrm>
            <a:off x="838200" y="2933550"/>
            <a:ext cx="10515600" cy="1166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5163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圖表 5"/>
          <p:cNvGraphicFramePr/>
          <p:nvPr/>
        </p:nvGraphicFramePr>
        <p:xfrm>
          <a:off x="221673" y="291315"/>
          <a:ext cx="11115604" cy="6566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452387" y="757381"/>
            <a:ext cx="11517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000" kern="100">
                <a:latin typeface="Calibri" panose="020F0502020204030204" pitchFamily="34" charset="0"/>
                <a:cs typeface="Times New Roman" panose="02020603050405020304" pitchFamily="18" charset="0"/>
              </a:rPr>
              <a:t>7.1 How was </a:t>
            </a:r>
            <a:r>
              <a:rPr lang="en-US" altLang="zh-HK" sz="2000" u="sng" kern="100">
                <a:latin typeface="Calibri" panose="020F0502020204030204" pitchFamily="34" charset="0"/>
                <a:cs typeface="Times New Roman" panose="02020603050405020304" pitchFamily="18" charset="0"/>
              </a:rPr>
              <a:t>your own performance </a:t>
            </a:r>
            <a:r>
              <a:rPr lang="en-US" altLang="zh-HK" sz="2000" kern="100">
                <a:latin typeface="Calibri" panose="020F0502020204030204" pitchFamily="34" charset="0"/>
                <a:cs typeface="Times New Roman" panose="02020603050405020304" pitchFamily="18" charset="0"/>
              </a:rPr>
              <a:t>in terms of </a:t>
            </a:r>
            <a:r>
              <a:rPr lang="en-US" altLang="zh-HK" sz="2000" u="sng" kern="100">
                <a:latin typeface="Calibri" panose="020F0502020204030204" pitchFamily="34" charset="0"/>
                <a:cs typeface="Times New Roman" panose="02020603050405020304" pitchFamily="18" charset="0"/>
              </a:rPr>
              <a:t>collaboration skill(s)</a:t>
            </a:r>
            <a:r>
              <a:rPr lang="en-US" altLang="zh-HK" sz="2000" kern="100">
                <a:latin typeface="Calibri" panose="020F0502020204030204" pitchFamily="34" charset="0"/>
                <a:cs typeface="Times New Roman" panose="02020603050405020304" pitchFamily="18" charset="0"/>
              </a:rPr>
              <a:t>? (Please use the </a:t>
            </a:r>
            <a:r>
              <a:rPr lang="en-US" altLang="zh-HK" sz="2000" kern="10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radar graph </a:t>
            </a:r>
            <a:r>
              <a:rPr lang="en-US" altLang="zh-HK" sz="2000" kern="100">
                <a:latin typeface="Calibri" panose="020F0502020204030204" pitchFamily="34" charset="0"/>
                <a:cs typeface="Times New Roman" panose="02020603050405020304" pitchFamily="18" charset="0"/>
              </a:rPr>
              <a:t>below</a:t>
            </a:r>
            <a:r>
              <a:rPr lang="en-US" altLang="zh-HK" sz="2000" kern="10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HK" sz="2000" kern="100">
                <a:latin typeface="Calibri" panose="020F0502020204030204" pitchFamily="34" charset="0"/>
                <a:cs typeface="Times New Roman" panose="02020603050405020304" pitchFamily="18" charset="0"/>
              </a:rPr>
              <a:t>to show your own performance and </a:t>
            </a:r>
            <a:r>
              <a:rPr lang="en-US" altLang="zh-HK" sz="2000" u="sng" kern="100">
                <a:latin typeface="Calibri" panose="020F0502020204030204" pitchFamily="34" charset="0"/>
                <a:cs typeface="Times New Roman" panose="02020603050405020304" pitchFamily="18" charset="0"/>
              </a:rPr>
              <a:t>answer questions in next two slides</a:t>
            </a:r>
            <a:r>
              <a:rPr lang="en-US" altLang="zh-HK" sz="2000" kern="10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2849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9777B-C224-4564-859E-19F42C3D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45"/>
            <a:ext cx="10515600" cy="1325563"/>
          </a:xfrm>
        </p:spPr>
        <p:txBody>
          <a:bodyPr/>
          <a:lstStyle/>
          <a:p>
            <a:r>
              <a:rPr lang="en-HK">
                <a:solidFill>
                  <a:srgbClr val="FF0000"/>
                </a:solidFill>
              </a:rPr>
              <a:t>After completing the Project…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C0D5-DD35-4909-8C11-062C08B0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8104"/>
            <a:ext cx="10668000" cy="14043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HK" altLang="zh-HK" b="1"/>
              <a:t>7. Individual Performance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HK" sz="2400"/>
              <a:t>7.2 Identify your own </a:t>
            </a:r>
            <a:r>
              <a:rPr lang="en-US" altLang="zh-HK" sz="2400" u="sng"/>
              <a:t>strength</a:t>
            </a:r>
            <a:r>
              <a:rPr lang="en-US" altLang="zh-HK" sz="2400"/>
              <a:t> in the radar graph and explain with </a:t>
            </a:r>
            <a:r>
              <a:rPr lang="en-US" altLang="zh-HK" sz="2400" u="sng"/>
              <a:t>a detailed example</a:t>
            </a:r>
            <a:r>
              <a:rPr lang="en-US" altLang="zh-HK" sz="2400"/>
              <a:t> throughout the project. (5%)</a:t>
            </a:r>
            <a:endParaRPr lang="en-HK" sz="2400"/>
          </a:p>
        </p:txBody>
      </p:sp>
      <p:sp>
        <p:nvSpPr>
          <p:cNvPr id="8" name="文字方塊 7"/>
          <p:cNvSpPr txBox="1"/>
          <p:nvPr/>
        </p:nvSpPr>
        <p:spPr>
          <a:xfrm>
            <a:off x="838200" y="3035301"/>
            <a:ext cx="10668000" cy="3492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474852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9777B-C224-4564-859E-19F42C3D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45"/>
            <a:ext cx="10515600" cy="1325563"/>
          </a:xfrm>
        </p:spPr>
        <p:txBody>
          <a:bodyPr/>
          <a:lstStyle/>
          <a:p>
            <a:r>
              <a:rPr lang="en-HK">
                <a:solidFill>
                  <a:srgbClr val="FF0000"/>
                </a:solidFill>
              </a:rPr>
              <a:t>After completing the Project…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C0D5-DD35-4909-8C11-062C08B0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305"/>
            <a:ext cx="11104984" cy="10648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HK" altLang="zh-HK" b="1"/>
              <a:t>7. Individual Performance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HK" sz="2400"/>
              <a:t>7.3 Identify your own </a:t>
            </a:r>
            <a:r>
              <a:rPr lang="en-US" altLang="zh-HK" sz="2400" u="sng"/>
              <a:t>weakness</a:t>
            </a:r>
            <a:r>
              <a:rPr lang="en-US" altLang="zh-HK" sz="2400"/>
              <a:t> in the radar graph and explain with </a:t>
            </a:r>
            <a:r>
              <a:rPr lang="en-US" altLang="zh-HK" sz="2400" u="sng"/>
              <a:t>a detailed example</a:t>
            </a:r>
            <a:r>
              <a:rPr lang="en-US" altLang="zh-HK" sz="2400"/>
              <a:t> throughout the project. (5%)</a:t>
            </a:r>
            <a:endParaRPr lang="en-HK" sz="2400"/>
          </a:p>
        </p:txBody>
      </p:sp>
      <p:sp>
        <p:nvSpPr>
          <p:cNvPr id="6" name="文字方塊 5"/>
          <p:cNvSpPr txBox="1"/>
          <p:nvPr/>
        </p:nvSpPr>
        <p:spPr>
          <a:xfrm>
            <a:off x="931506" y="3206080"/>
            <a:ext cx="10668000" cy="3492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45160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810C05CA-BC6F-4233-B98E-247AFC0FCD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3D0936-C8B1-422C-9CDE-337BCEF5D2D8}"/>
              </a:ext>
            </a:extLst>
          </p:cNvPr>
          <p:cNvSpPr txBox="1"/>
          <p:nvPr/>
        </p:nvSpPr>
        <p:spPr>
          <a:xfrm>
            <a:off x="2753247" y="0"/>
            <a:ext cx="6129495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kern="10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Format &amp; </a:t>
            </a:r>
            <a:r>
              <a:rPr lang="en-US" sz="2000" b="1" kern="10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Steps of Project</a:t>
            </a:r>
            <a:endParaRPr lang="en-HK" sz="2000" b="1" kern="10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423E-5FD3-472F-A938-3A6F5BACD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92879"/>
              </p:ext>
            </p:extLst>
          </p:nvPr>
        </p:nvGraphicFramePr>
        <p:xfrm>
          <a:off x="-3611" y="400110"/>
          <a:ext cx="12192000" cy="5622883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3220147">
                  <a:extLst>
                    <a:ext uri="{9D8B030D-6E8A-4147-A177-3AD203B41FA5}">
                      <a16:colId xmlns:a16="http://schemas.microsoft.com/office/drawing/2014/main" val="564188238"/>
                    </a:ext>
                  </a:extLst>
                </a:gridCol>
                <a:gridCol w="8971853">
                  <a:extLst>
                    <a:ext uri="{9D8B030D-6E8A-4147-A177-3AD203B41FA5}">
                      <a16:colId xmlns:a16="http://schemas.microsoft.com/office/drawing/2014/main" val="2470029135"/>
                    </a:ext>
                  </a:extLst>
                </a:gridCol>
              </a:tblGrid>
              <a:tr h="8295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r>
                        <a:rPr lang="en-US" sz="1400" b="1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Video shooting </a:t>
                      </a:r>
                      <a:r>
                        <a:rPr lang="en-US" sz="14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(At least 3-min)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r>
                        <a:rPr lang="en-US" sz="14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e.g. simple animation, stop motion, drawings, comics creation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r>
                        <a:rPr lang="en-US" sz="1400" b="1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Suggested Steps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Idea 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Storyboard 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Shooting 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Editing 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Design questionnaire (related to outcomes) 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Promote the video via social media, e.g. Facebook / Instagram / YouTube 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Collect feedback by questionnaire</a:t>
                      </a:r>
                      <a:r>
                        <a:rPr lang="en-US" altLang="zh-HK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HK" sz="1400" b="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HK" sz="1400" b="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Analyze the result of questionnaire</a:t>
                      </a:r>
                      <a:endParaRPr lang="zh-TW" sz="14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6573715"/>
                  </a:ext>
                </a:extLst>
              </a:tr>
              <a:tr h="9806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r>
                        <a:rPr lang="en-US" sz="1400" b="1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Online activity - Live </a:t>
                      </a:r>
                      <a:r>
                        <a:rPr lang="en-US" sz="14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(At least 1-hour)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r>
                        <a:rPr lang="en-US" sz="14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e.g. online talk / music performance / interest class to classmates / interview with guest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r>
                        <a:rPr lang="en-US" sz="1400" b="1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Suggested Steps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新細明體"/>
                          <a:cs typeface="Calibri"/>
                        </a:rPr>
                        <a:t>Idea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新細明體"/>
                          <a:cs typeface="Calibri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新細明體"/>
                          <a:cs typeface="Calibri"/>
                        </a:rPr>
                        <a:t> Content &amp; Rundown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新細明體"/>
                          <a:cs typeface="Calibri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新細明體"/>
                          <a:cs typeface="Calibri"/>
                        </a:rPr>
                        <a:t> Scripts &amp; rehearsal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新細明體"/>
                          <a:cs typeface="Calibri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新細明體"/>
                          <a:cs typeface="Calibri"/>
                        </a:rPr>
                        <a:t> Design questionnaire (related to outcomes)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新細明體"/>
                          <a:cs typeface="Calibri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新細明體"/>
                          <a:cs typeface="Calibri"/>
                        </a:rPr>
                        <a:t> Promote the activity via social media, e.g. Facebook / Instagram / YouTube / </a:t>
                      </a:r>
                      <a:r>
                        <a:rPr lang="en-US" sz="1400" kern="100" err="1">
                          <a:solidFill>
                            <a:schemeClr val="tx1"/>
                          </a:solidFill>
                          <a:effectLst/>
                          <a:latin typeface="Calibri"/>
                          <a:ea typeface="新細明體"/>
                          <a:cs typeface="Calibri"/>
                        </a:rPr>
                        <a:t>Myportal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新細明體"/>
                          <a:cs typeface="Calibri"/>
                        </a:rPr>
                        <a:t>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新細明體"/>
                          <a:cs typeface="Calibri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新細明體"/>
                          <a:cs typeface="Calibri"/>
                        </a:rPr>
                        <a:t> Live broadcast through MS Teams / Facebook etc.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新細明體"/>
                          <a:cs typeface="Calibri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新細明體"/>
                          <a:cs typeface="Calibri"/>
                        </a:rPr>
                        <a:t> Collect feedback by questionnaire </a:t>
                      </a:r>
                      <a:r>
                        <a:rPr lang="en-US" altLang="zh-HK" sz="1400" b="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HK" sz="1400" b="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Analyze the result of questionnaire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新細明體" panose="02020500000000000000" pitchFamily="18" charset="-120"/>
                        <a:cs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5494983"/>
                  </a:ext>
                </a:extLst>
              </a:tr>
              <a:tr h="11544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r>
                        <a:rPr lang="en-US" sz="1400" b="1" kern="100">
                          <a:effectLst/>
                          <a:latin typeface="Calibri"/>
                          <a:ea typeface="新細明體"/>
                          <a:cs typeface="Times New Roman"/>
                        </a:rPr>
                        <a:t>Telephone / Online volunteer service 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r>
                        <a:rPr lang="en-US" sz="1400" kern="100">
                          <a:effectLst/>
                          <a:latin typeface="Calibri"/>
                          <a:ea typeface="新細明體"/>
                          <a:cs typeface="Times New Roman"/>
                        </a:rPr>
                        <a:t>(At least 1-hour)</a:t>
                      </a:r>
                      <a:endParaRPr lang="zh-TW" sz="1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r>
                        <a:rPr lang="en-US" sz="1400" kern="100">
                          <a:effectLst/>
                          <a:latin typeface="Calibri"/>
                          <a:ea typeface="新細明體"/>
                          <a:cs typeface="Times New Roman"/>
                        </a:rPr>
                        <a:t>e.g. elderly service via telephone contact, online drawing class for deprived children</a:t>
                      </a:r>
                      <a:endParaRPr lang="zh-TW" sz="1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r>
                        <a:rPr lang="en-US" sz="1400" b="1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Suggested Steps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tabLst>
                          <a:tab pos="476885" algn="l"/>
                        </a:tabLs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Contact with NGOs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Discuss the content &amp; work flow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Design questionnaire (related to outcomes)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Promote the service via NGOs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Services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Collect feedback by questionnaire </a:t>
                      </a:r>
                      <a:r>
                        <a:rPr lang="en-US" altLang="zh-HK" sz="1400" b="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HK" sz="1400" b="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Analyze the result of questionnaire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7047190"/>
                  </a:ext>
                </a:extLst>
              </a:tr>
              <a:tr h="8140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r>
                        <a:rPr lang="en-US" sz="1400" b="1" kern="100">
                          <a:effectLst/>
                          <a:latin typeface="Calibri"/>
                          <a:ea typeface="新細明體"/>
                          <a:cs typeface="Times New Roman"/>
                        </a:rPr>
                        <a:t>Competition / Proposal presentation</a:t>
                      </a:r>
                      <a:endParaRPr lang="zh-TW" sz="1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r>
                        <a:rPr lang="en-US" sz="1400" b="1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Suggested Steps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Idea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Research, e.g. online survey, telephone interview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Content &amp; Rundown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Prepare the proposal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Scripts &amp; rehearsal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Presentation to the organizer / industry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Collect feedback from organizer / industry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6092993"/>
                  </a:ext>
                </a:extLst>
              </a:tr>
              <a:tr h="979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r>
                        <a:rPr lang="en-US" sz="1400" b="1" kern="100">
                          <a:effectLst/>
                          <a:latin typeface="Calibri"/>
                          <a:ea typeface="新細明體"/>
                          <a:cs typeface="Times New Roman"/>
                        </a:rPr>
                        <a:t>Booth </a:t>
                      </a:r>
                      <a:r>
                        <a:rPr lang="en-US" sz="1400" kern="100">
                          <a:effectLst/>
                          <a:latin typeface="Calibri"/>
                          <a:ea typeface="新細明體"/>
                          <a:cs typeface="Times New Roman"/>
                        </a:rPr>
                        <a:t>(At least 2-hour)</a:t>
                      </a:r>
                      <a:endParaRPr lang="zh-TW" sz="1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endParaRPr lang="zh-TW" sz="1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r>
                        <a:rPr lang="en-US" sz="1400" b="1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Suggested Steps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Idea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Content &amp; Rundown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Rehearsal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Design questionnaire (related to outcomes)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Promote the Booth via social media, e.g. Facebook / Instagram / YouTube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Booth operation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Collect feedback by questionnaire </a:t>
                      </a:r>
                      <a:r>
                        <a:rPr lang="en-US" altLang="zh-HK" sz="1400" b="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HK" sz="1400" b="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Analyze the result of questionnaire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2006525"/>
                  </a:ext>
                </a:extLst>
              </a:tr>
              <a:tr h="8648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r>
                        <a:rPr lang="en-US" sz="1400" b="1" kern="100">
                          <a:effectLst/>
                          <a:latin typeface="Calibri"/>
                          <a:ea typeface="新細明體"/>
                          <a:cs typeface="Times New Roman"/>
                        </a:rPr>
                        <a:t>Face-to-Face Volunteer service 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r>
                        <a:rPr lang="en-US" sz="1400" kern="100">
                          <a:effectLst/>
                          <a:latin typeface="Calibri"/>
                          <a:ea typeface="新細明體"/>
                          <a:cs typeface="Times New Roman"/>
                        </a:rPr>
                        <a:t>(At least 1-hour)</a:t>
                      </a:r>
                      <a:endParaRPr lang="zh-TW" sz="1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endParaRPr lang="zh-TW" sz="1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r>
                        <a:rPr lang="en-US" sz="1400" b="1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Suggested Steps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Contact with NGOs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Discuss the content &amp; workflow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Design questionnaire (related to outcomes)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Promote the service via NGOs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Service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Collect feedback from NGO / users by questionnaire </a:t>
                      </a:r>
                      <a:r>
                        <a:rPr lang="en-US" altLang="zh-HK" sz="1400" b="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HK" sz="1400" b="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Analyze the result of questionnaire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5351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36337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856F84-748E-4A9F-8FA6-D9B77046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SDD4006/SDD4006M Project Presentation</a:t>
            </a:r>
            <a:endParaRPr lang="en-HK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5211D9-B1EE-47DB-AE24-E7F3018079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HK"/>
              <a:t>Programme Code/Class:</a:t>
            </a:r>
          </a:p>
          <a:p>
            <a:endParaRPr lang="en-HK"/>
          </a:p>
          <a:p>
            <a:r>
              <a:rPr lang="en-HK"/>
              <a:t>Programme Title:</a:t>
            </a:r>
          </a:p>
          <a:p>
            <a:endParaRPr lang="en-HK"/>
          </a:p>
          <a:p>
            <a:r>
              <a:rPr lang="en-HK"/>
              <a:t>Group No.</a:t>
            </a:r>
          </a:p>
          <a:p>
            <a:endParaRPr lang="en-HK"/>
          </a:p>
          <a:p>
            <a:r>
              <a:rPr lang="en-HK"/>
              <a:t>Project Topic: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3C344-0C75-47C4-AD5F-EF9880B124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HK"/>
              <a:t>Student </a:t>
            </a:r>
            <a:r>
              <a:rPr lang="en-HK" sz="5400" b="1">
                <a:solidFill>
                  <a:srgbClr val="FF0000"/>
                </a:solidFill>
              </a:rPr>
              <a:t>c</a:t>
            </a:r>
            <a:r>
              <a:rPr lang="en-HK"/>
              <a:t> Name/ Student ID No.</a:t>
            </a:r>
          </a:p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65468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9777B-C224-4564-859E-19F42C3D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45"/>
            <a:ext cx="10515600" cy="1325563"/>
          </a:xfrm>
        </p:spPr>
        <p:txBody>
          <a:bodyPr/>
          <a:lstStyle/>
          <a:p>
            <a:r>
              <a:rPr lang="en-HK">
                <a:solidFill>
                  <a:srgbClr val="FF0000"/>
                </a:solidFill>
              </a:rPr>
              <a:t>After completing the Project…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C0D5-DD35-4909-8C11-062C08B0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305"/>
            <a:ext cx="10515600" cy="10648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HK" b="1"/>
              <a:t>6.</a:t>
            </a:r>
            <a:r>
              <a:rPr lang="zh-TW" altLang="zh-HK" b="1"/>
              <a:t> </a:t>
            </a:r>
            <a:r>
              <a:rPr lang="en-US" altLang="zh-HK" b="1"/>
              <a:t>Self-reflection on social awareness (5%)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HK" sz="2400"/>
              <a:t>6.1  What is your </a:t>
            </a:r>
            <a:r>
              <a:rPr lang="en-US" altLang="zh-HK" sz="2400" u="sng"/>
              <a:t>new insight</a:t>
            </a:r>
            <a:r>
              <a:rPr lang="en-US" altLang="zh-HK" sz="2400"/>
              <a:t> on the </a:t>
            </a:r>
            <a:r>
              <a:rPr lang="en-US" altLang="zh-HK" sz="2400" u="sng"/>
              <a:t>community problem / SDG</a:t>
            </a:r>
            <a:r>
              <a:rPr lang="en-US" altLang="zh-HK" sz="2400"/>
              <a:t> after studying the selected topic and after completion of the project? </a:t>
            </a:r>
          </a:p>
          <a:p>
            <a:pPr marL="0" indent="0">
              <a:buNone/>
            </a:pPr>
            <a:endParaRPr lang="en-HK" sz="1600"/>
          </a:p>
        </p:txBody>
      </p:sp>
      <p:sp>
        <p:nvSpPr>
          <p:cNvPr id="4" name="文字方塊 3"/>
          <p:cNvSpPr txBox="1"/>
          <p:nvPr/>
        </p:nvSpPr>
        <p:spPr>
          <a:xfrm>
            <a:off x="838200" y="4931093"/>
            <a:ext cx="10426700" cy="1672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HK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38200" y="4100096"/>
            <a:ext cx="955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/>
              <a:t>6.2  From </a:t>
            </a:r>
            <a:r>
              <a:rPr lang="en-US" altLang="zh-HK" sz="2400" u="sng"/>
              <a:t>which piece of information / outcome </a:t>
            </a:r>
            <a:r>
              <a:rPr lang="en-US" altLang="zh-HK" sz="2400"/>
              <a:t>of the project that you have the above new insight?</a:t>
            </a:r>
            <a:r>
              <a:rPr lang="en-HK" altLang="zh-HK" sz="2400" b="1"/>
              <a:t> </a:t>
            </a:r>
            <a:endParaRPr lang="en-HK" altLang="zh-HK" sz="2400"/>
          </a:p>
        </p:txBody>
      </p:sp>
      <p:sp>
        <p:nvSpPr>
          <p:cNvPr id="8" name="文字方塊 7"/>
          <p:cNvSpPr txBox="1"/>
          <p:nvPr/>
        </p:nvSpPr>
        <p:spPr>
          <a:xfrm>
            <a:off x="838200" y="2933550"/>
            <a:ext cx="10515600" cy="1166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539428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圖表 5"/>
          <p:cNvGraphicFramePr/>
          <p:nvPr/>
        </p:nvGraphicFramePr>
        <p:xfrm>
          <a:off x="221673" y="291315"/>
          <a:ext cx="11115604" cy="6566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452387" y="757381"/>
            <a:ext cx="11517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000" kern="100">
                <a:latin typeface="Calibri" panose="020F0502020204030204" pitchFamily="34" charset="0"/>
                <a:cs typeface="Times New Roman" panose="02020603050405020304" pitchFamily="18" charset="0"/>
              </a:rPr>
              <a:t>7.1 How was </a:t>
            </a:r>
            <a:r>
              <a:rPr lang="en-US" altLang="zh-HK" sz="2000" u="sng" kern="100">
                <a:latin typeface="Calibri" panose="020F0502020204030204" pitchFamily="34" charset="0"/>
                <a:cs typeface="Times New Roman" panose="02020603050405020304" pitchFamily="18" charset="0"/>
              </a:rPr>
              <a:t>your own performance </a:t>
            </a:r>
            <a:r>
              <a:rPr lang="en-US" altLang="zh-HK" sz="2000" kern="100">
                <a:latin typeface="Calibri" panose="020F0502020204030204" pitchFamily="34" charset="0"/>
                <a:cs typeface="Times New Roman" panose="02020603050405020304" pitchFamily="18" charset="0"/>
              </a:rPr>
              <a:t>in terms of </a:t>
            </a:r>
            <a:r>
              <a:rPr lang="en-US" altLang="zh-HK" sz="2000" u="sng" kern="100">
                <a:latin typeface="Calibri" panose="020F0502020204030204" pitchFamily="34" charset="0"/>
                <a:cs typeface="Times New Roman" panose="02020603050405020304" pitchFamily="18" charset="0"/>
              </a:rPr>
              <a:t>collaboration skill(s)</a:t>
            </a:r>
            <a:r>
              <a:rPr lang="en-US" altLang="zh-HK" sz="2000" kern="100">
                <a:latin typeface="Calibri" panose="020F0502020204030204" pitchFamily="34" charset="0"/>
                <a:cs typeface="Times New Roman" panose="02020603050405020304" pitchFamily="18" charset="0"/>
              </a:rPr>
              <a:t>? (Please use the </a:t>
            </a:r>
            <a:r>
              <a:rPr lang="en-US" altLang="zh-HK" sz="2000" kern="10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radar graph </a:t>
            </a:r>
            <a:r>
              <a:rPr lang="en-US" altLang="zh-HK" sz="2000" kern="100">
                <a:latin typeface="Calibri" panose="020F0502020204030204" pitchFamily="34" charset="0"/>
                <a:cs typeface="Times New Roman" panose="02020603050405020304" pitchFamily="18" charset="0"/>
              </a:rPr>
              <a:t>below</a:t>
            </a:r>
            <a:r>
              <a:rPr lang="en-US" altLang="zh-HK" sz="2000" kern="10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HK" sz="2000" kern="100">
                <a:latin typeface="Calibri" panose="020F0502020204030204" pitchFamily="34" charset="0"/>
                <a:cs typeface="Times New Roman" panose="02020603050405020304" pitchFamily="18" charset="0"/>
              </a:rPr>
              <a:t>to show your own performance and </a:t>
            </a:r>
            <a:r>
              <a:rPr lang="en-US" altLang="zh-HK" sz="2000" u="sng" kern="100">
                <a:latin typeface="Calibri" panose="020F0502020204030204" pitchFamily="34" charset="0"/>
                <a:cs typeface="Times New Roman" panose="02020603050405020304" pitchFamily="18" charset="0"/>
              </a:rPr>
              <a:t>answer questions in next two slides</a:t>
            </a:r>
            <a:r>
              <a:rPr lang="en-US" altLang="zh-HK" sz="2000" kern="10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28277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9777B-C224-4564-859E-19F42C3D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45"/>
            <a:ext cx="10515600" cy="1325563"/>
          </a:xfrm>
        </p:spPr>
        <p:txBody>
          <a:bodyPr/>
          <a:lstStyle/>
          <a:p>
            <a:r>
              <a:rPr lang="en-HK">
                <a:solidFill>
                  <a:srgbClr val="FF0000"/>
                </a:solidFill>
              </a:rPr>
              <a:t>After completing the Project…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C0D5-DD35-4909-8C11-062C08B0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8104"/>
            <a:ext cx="10668000" cy="14043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HK" altLang="zh-HK" b="1"/>
              <a:t>7. Individual Performance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HK" sz="2400"/>
              <a:t>7.2 Identify your own </a:t>
            </a:r>
            <a:r>
              <a:rPr lang="en-US" altLang="zh-HK" sz="2400" u="sng"/>
              <a:t>strength</a:t>
            </a:r>
            <a:r>
              <a:rPr lang="en-US" altLang="zh-HK" sz="2400"/>
              <a:t> in the radar graph and explain with </a:t>
            </a:r>
            <a:r>
              <a:rPr lang="en-US" altLang="zh-HK" sz="2400" u="sng"/>
              <a:t>a detailed example</a:t>
            </a:r>
            <a:r>
              <a:rPr lang="en-US" altLang="zh-HK" sz="2400"/>
              <a:t> throughout the project. (5%)</a:t>
            </a:r>
            <a:endParaRPr lang="en-HK" sz="2400"/>
          </a:p>
        </p:txBody>
      </p:sp>
      <p:sp>
        <p:nvSpPr>
          <p:cNvPr id="8" name="文字方塊 7"/>
          <p:cNvSpPr txBox="1"/>
          <p:nvPr/>
        </p:nvSpPr>
        <p:spPr>
          <a:xfrm>
            <a:off x="838200" y="3035301"/>
            <a:ext cx="10668000" cy="3492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9121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9777B-C224-4564-859E-19F42C3D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45"/>
            <a:ext cx="10515600" cy="1325563"/>
          </a:xfrm>
        </p:spPr>
        <p:txBody>
          <a:bodyPr/>
          <a:lstStyle/>
          <a:p>
            <a:r>
              <a:rPr lang="en-HK">
                <a:solidFill>
                  <a:srgbClr val="FF0000"/>
                </a:solidFill>
              </a:rPr>
              <a:t>After completing the Project…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C0D5-DD35-4909-8C11-062C08B0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305"/>
            <a:ext cx="11104984" cy="10648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HK" altLang="zh-HK" b="1"/>
              <a:t>7. Individual Performance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HK" sz="2400"/>
              <a:t>7.3 Identify your own </a:t>
            </a:r>
            <a:r>
              <a:rPr lang="en-US" altLang="zh-HK" sz="2400" u="sng"/>
              <a:t>weakness</a:t>
            </a:r>
            <a:r>
              <a:rPr lang="en-US" altLang="zh-HK" sz="2400"/>
              <a:t> in the radar graph and explain with </a:t>
            </a:r>
            <a:r>
              <a:rPr lang="en-US" altLang="zh-HK" sz="2400" u="sng"/>
              <a:t>a detailed example</a:t>
            </a:r>
            <a:r>
              <a:rPr lang="en-US" altLang="zh-HK" sz="2400"/>
              <a:t> throughout the project. (5%)</a:t>
            </a:r>
            <a:endParaRPr lang="en-HK" sz="2400"/>
          </a:p>
        </p:txBody>
      </p:sp>
      <p:sp>
        <p:nvSpPr>
          <p:cNvPr id="6" name="文字方塊 5"/>
          <p:cNvSpPr txBox="1"/>
          <p:nvPr/>
        </p:nvSpPr>
        <p:spPr>
          <a:xfrm>
            <a:off x="931506" y="3206080"/>
            <a:ext cx="10668000" cy="3492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86973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810C05CA-BC6F-4233-B98E-247AFC0FCD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3D0936-C8B1-422C-9CDE-337BCEF5D2D8}"/>
              </a:ext>
            </a:extLst>
          </p:cNvPr>
          <p:cNvSpPr txBox="1"/>
          <p:nvPr/>
        </p:nvSpPr>
        <p:spPr>
          <a:xfrm>
            <a:off x="3400424" y="0"/>
            <a:ext cx="5391150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kern="10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Resources for Reference</a:t>
            </a:r>
            <a:endParaRPr lang="en-HK" sz="40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423E-5FD3-472F-A938-3A6F5BACDB89}"/>
              </a:ext>
            </a:extLst>
          </p:cNvPr>
          <p:cNvGraphicFramePr>
            <a:graphicFrameLocks noGrp="1"/>
          </p:cNvGraphicFramePr>
          <p:nvPr/>
        </p:nvGraphicFramePr>
        <p:xfrm>
          <a:off x="700086" y="859708"/>
          <a:ext cx="10791826" cy="5470549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3967442">
                  <a:extLst>
                    <a:ext uri="{9D8B030D-6E8A-4147-A177-3AD203B41FA5}">
                      <a16:colId xmlns:a16="http://schemas.microsoft.com/office/drawing/2014/main" val="564188238"/>
                    </a:ext>
                  </a:extLst>
                </a:gridCol>
                <a:gridCol w="6824384">
                  <a:extLst>
                    <a:ext uri="{9D8B030D-6E8A-4147-A177-3AD203B41FA5}">
                      <a16:colId xmlns:a16="http://schemas.microsoft.com/office/drawing/2014/main" val="2470029135"/>
                    </a:ext>
                  </a:extLst>
                </a:gridCol>
              </a:tblGrid>
              <a:tr h="34067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endParaRPr lang="en-US" sz="1800" kern="10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r>
                        <a:rPr lang="en-US" sz="1800" kern="100">
                          <a:effectLst/>
                        </a:rPr>
                        <a:t>Video shooting (At least 3-min)</a:t>
                      </a:r>
                      <a:endParaRPr lang="en-HK" sz="1800" kern="10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r>
                        <a:rPr lang="en-US" sz="1800" kern="100">
                          <a:effectLst/>
                        </a:rPr>
                        <a:t>e.g. simple animation, stop motion, drawings, comics creation</a:t>
                      </a:r>
                      <a:endParaRPr lang="en-HK" sz="180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150" marR="4815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endParaRPr lang="en-US" sz="1800" b="0" kern="10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r>
                        <a:rPr lang="en-US" sz="1800" b="1" kern="100">
                          <a:effectLst/>
                        </a:rPr>
                        <a:t>Suggested Video</a:t>
                      </a:r>
                      <a:r>
                        <a:rPr lang="en-US" sz="1800" b="1" kern="100" baseline="0">
                          <a:effectLst/>
                        </a:rPr>
                        <a:t> Production </a:t>
                      </a:r>
                      <a:r>
                        <a:rPr lang="en-US" sz="1800" b="1" kern="100">
                          <a:effectLst/>
                        </a:rPr>
                        <a:t>Tools / How to make simple videos? </a:t>
                      </a:r>
                      <a:endParaRPr lang="en-HK" sz="1800" b="1" kern="10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endParaRPr lang="en-HK" sz="1800" b="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  <a:hlinkClick r:id="rId4"/>
                      </a:endParaRPr>
                    </a:p>
                    <a:p>
                      <a:pPr marL="342900" indent="-342900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Font typeface="+mj-lt"/>
                        <a:buAutoNum type="arabicPeriod"/>
                      </a:pPr>
                      <a:r>
                        <a:rPr lang="en-HK" sz="1800" b="0" kern="1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  <a:hlinkClick r:id="rId5"/>
                        </a:rPr>
                        <a:t>www.canva.com</a:t>
                      </a:r>
                      <a:endParaRPr lang="en-HK" sz="1800" b="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Font typeface="+mj-lt"/>
                        <a:buAutoNum type="arabicPeriod"/>
                      </a:pPr>
                      <a:r>
                        <a:rPr lang="en-HK" altLang="zh-HK" sz="1800" b="0" u="sng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https://www.animaker.com/</a:t>
                      </a:r>
                      <a:endParaRPr lang="en-HK" altLang="zh-HK" sz="1800" b="0" u="sng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Font typeface="+mj-lt"/>
                        <a:buAutoNum type="arabicPeriod"/>
                      </a:pPr>
                      <a:r>
                        <a:rPr lang="en-HK" altLang="zh-HK" sz="1800" b="0" u="sng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https://www.powtoon.com/homepage</a:t>
                      </a:r>
                      <a:r>
                        <a:rPr lang="en-HK" altLang="zh-HK" sz="1800" b="1" u="sng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/</a:t>
                      </a:r>
                      <a:endParaRPr lang="en-HK" sz="1800" b="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  <a:hlinkClick r:id="" action="ppaction://noaction"/>
                      </a:endParaRPr>
                    </a:p>
                    <a:p>
                      <a:pPr marL="342900" indent="-342900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Font typeface="+mj-lt"/>
                        <a:buAutoNum type="arabicPeriod"/>
                      </a:pPr>
                      <a:r>
                        <a:rPr lang="en-HK" sz="1800" b="0" kern="1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  <a:hlinkClick r:id="" action="ppaction://noaction"/>
                        </a:rPr>
                        <a:t>https://m21.hk/boundlessclassroom</a:t>
                      </a:r>
                      <a:r>
                        <a:rPr lang="en-HK" sz="1800" b="0" kern="1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  <a:hlinkClick r:id="rId4"/>
                        </a:rPr>
                        <a:t>/</a:t>
                      </a:r>
                      <a:endParaRPr lang="en-HK" sz="1800" b="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Font typeface="+mj-lt"/>
                        <a:buAutoNum type="arabicPeriod"/>
                      </a:pPr>
                      <a:r>
                        <a:rPr lang="en-HK" sz="1800" b="0" kern="1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  <a:hlinkClick r:id="rId8"/>
                        </a:rPr>
                        <a:t>https://www.doodly.com/onetime/offer-fb-broad.php</a:t>
                      </a:r>
                      <a:endParaRPr lang="en-HK" sz="1800" b="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Font typeface="+mj-lt"/>
                        <a:buAutoNum type="arabicPeriod"/>
                      </a:pPr>
                      <a:r>
                        <a:rPr lang="en-HK" sz="1800" b="0" kern="1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  <a:hlinkClick r:id="rId9"/>
                        </a:rPr>
                        <a:t>https://www.toonly.com/special-one-time-price-fb.php</a:t>
                      </a:r>
                      <a:endParaRPr lang="en-HK" sz="1800" b="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endParaRPr lang="en-HK" sz="1800" b="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150" marR="48150" marT="0" marB="0"/>
                </a:tc>
                <a:extLst>
                  <a:ext uri="{0D108BD9-81ED-4DB2-BD59-A6C34878D82A}">
                    <a16:rowId xmlns:a16="http://schemas.microsoft.com/office/drawing/2014/main" val="3306573715"/>
                  </a:ext>
                </a:extLst>
              </a:tr>
              <a:tr h="1812949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endParaRPr lang="en-HK" sz="180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ts val="12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r>
                        <a:rPr lang="en-HK" sz="1800" kern="1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Website</a:t>
                      </a:r>
                    </a:p>
                  </a:txBody>
                  <a:tcPr marL="48150" marR="4815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endParaRPr lang="en-HK" sz="180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ts val="12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r>
                        <a:rPr lang="en-US" altLang="zh-HK" sz="1800" b="1" kern="100">
                          <a:effectLst/>
                        </a:rPr>
                        <a:t>Suggested Website</a:t>
                      </a:r>
                      <a:r>
                        <a:rPr lang="en-US" altLang="zh-HK" sz="1800" b="1" kern="100" baseline="0">
                          <a:effectLst/>
                        </a:rPr>
                        <a:t> Production </a:t>
                      </a:r>
                      <a:r>
                        <a:rPr lang="en-US" altLang="zh-HK" sz="1800" b="1" kern="100">
                          <a:effectLst/>
                        </a:rPr>
                        <a:t>Tools:</a:t>
                      </a:r>
                    </a:p>
                    <a:p>
                      <a:pPr>
                        <a:lnSpc>
                          <a:spcPts val="12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</a:pPr>
                      <a:endParaRPr lang="en-HK" sz="180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lnSpc>
                          <a:spcPts val="12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Font typeface="+mj-lt"/>
                        <a:buAutoNum type="arabicPeriod"/>
                      </a:pPr>
                      <a:r>
                        <a:rPr lang="en-US" altLang="zh-HK" sz="1800">
                          <a:hlinkClick r:id="rId10"/>
                        </a:rPr>
                        <a:t>Free Website Builder | Create a Free Website | Wix.com</a:t>
                      </a:r>
                      <a:endParaRPr lang="en-US" altLang="zh-HK" sz="1800"/>
                    </a:p>
                    <a:p>
                      <a:pPr marL="342900" indent="-342900">
                        <a:lnSpc>
                          <a:spcPts val="12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Font typeface="+mj-lt"/>
                        <a:buAutoNum type="arabicPeriod"/>
                      </a:pPr>
                      <a:endParaRPr lang="en-US" sz="180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lnSpc>
                          <a:spcPts val="12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Font typeface="+mj-lt"/>
                        <a:buAutoNum type="arabicPeriod"/>
                      </a:pPr>
                      <a:r>
                        <a:rPr lang="en-US" altLang="zh-HK" sz="20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https://www.sites.google.com</a:t>
                      </a:r>
                      <a:endParaRPr lang="en-HK" sz="180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150" marR="48150" marT="0" marB="0"/>
                </a:tc>
                <a:extLst>
                  <a:ext uri="{0D108BD9-81ED-4DB2-BD59-A6C34878D82A}">
                    <a16:rowId xmlns:a16="http://schemas.microsoft.com/office/drawing/2014/main" val="2567047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9805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C1DE4236-FB06-C5A8-B8A7-F1F01558740D}"/>
              </a:ext>
            </a:extLst>
          </p:cNvPr>
          <p:cNvSpPr txBox="1"/>
          <p:nvPr/>
        </p:nvSpPr>
        <p:spPr>
          <a:xfrm>
            <a:off x="2961409" y="1593272"/>
            <a:ext cx="45105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>
                <a:ea typeface="新細明體"/>
                <a:cs typeface="Calibri"/>
              </a:rPr>
              <a:t>Add H5P</a:t>
            </a:r>
            <a:endParaRPr lang="zh-TW" altLang="en-US">
              <a:ea typeface="新細明體" panose="02020500000000000000" pitchFamily="18" charset="-120"/>
              <a:cs typeface="Calibri"/>
            </a:endParaRPr>
          </a:p>
          <a:p>
            <a:endParaRPr lang="zh-TW" altLang="en-US">
              <a:ea typeface="新細明體"/>
              <a:cs typeface="Calibri"/>
            </a:endParaRPr>
          </a:p>
        </p:txBody>
      </p:sp>
      <p:pic>
        <p:nvPicPr>
          <p:cNvPr id="4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5AB2726-1F11-44F4-A462-56AA3EFBF8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F180771-E1F2-4F2E-B413-EB8E1A73D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073" y="672817"/>
            <a:ext cx="6662057" cy="551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D0D8075-CB13-4198-BBA2-3DCC95799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51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文字方塊 1"/>
          <p:cNvSpPr txBox="1"/>
          <p:nvPr/>
        </p:nvSpPr>
        <p:spPr>
          <a:xfrm>
            <a:off x="546377" y="3564081"/>
            <a:ext cx="15006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HK" altLang="zh-HK" sz="1400"/>
              <a:t>SDG. 9</a:t>
            </a:r>
            <a:endParaRPr lang="zh-HK" altLang="en-US" sz="1400"/>
          </a:p>
        </p:txBody>
      </p:sp>
      <p:sp>
        <p:nvSpPr>
          <p:cNvPr id="6" name="文字方塊 1">
            <a:extLst>
              <a:ext uri="{FF2B5EF4-FFF2-40B4-BE49-F238E27FC236}">
                <a16:creationId xmlns:a16="http://schemas.microsoft.com/office/drawing/2014/main" id="{0941B723-C399-48F4-A6B8-256C51230D18}"/>
              </a:ext>
            </a:extLst>
          </p:cNvPr>
          <p:cNvSpPr txBox="1"/>
          <p:nvPr/>
        </p:nvSpPr>
        <p:spPr>
          <a:xfrm>
            <a:off x="546377" y="4520044"/>
            <a:ext cx="224877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HK" altLang="zh-HK" sz="1400"/>
              <a:t>INDUSTIRY, INOVATION &amp; INFRASTRUCTURE</a:t>
            </a:r>
            <a:endParaRPr lang="zh-HK" altLang="en-US" sz="1400"/>
          </a:p>
        </p:txBody>
      </p:sp>
      <p:sp>
        <p:nvSpPr>
          <p:cNvPr id="7" name="文字方塊 1">
            <a:extLst>
              <a:ext uri="{FF2B5EF4-FFF2-40B4-BE49-F238E27FC236}">
                <a16:creationId xmlns:a16="http://schemas.microsoft.com/office/drawing/2014/main" id="{9F0B2A8F-FABF-4C8E-B8B3-6DF8003B1CB1}"/>
              </a:ext>
            </a:extLst>
          </p:cNvPr>
          <p:cNvSpPr txBox="1"/>
          <p:nvPr/>
        </p:nvSpPr>
        <p:spPr>
          <a:xfrm>
            <a:off x="3227231" y="1330035"/>
            <a:ext cx="224877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HK" altLang="zh-HK" sz="1400"/>
              <a:t>SDG: RISK MANAGEMENT</a:t>
            </a:r>
            <a:endParaRPr lang="zh-HK" altLang="en-US" sz="1400"/>
          </a:p>
        </p:txBody>
      </p:sp>
      <p:sp>
        <p:nvSpPr>
          <p:cNvPr id="9" name="文字方塊 1">
            <a:extLst>
              <a:ext uri="{FF2B5EF4-FFF2-40B4-BE49-F238E27FC236}">
                <a16:creationId xmlns:a16="http://schemas.microsoft.com/office/drawing/2014/main" id="{7C4AB47A-5319-4BF1-A179-E90DE014C5C0}"/>
              </a:ext>
            </a:extLst>
          </p:cNvPr>
          <p:cNvSpPr txBox="1"/>
          <p:nvPr/>
        </p:nvSpPr>
        <p:spPr>
          <a:xfrm>
            <a:off x="3227231" y="1637812"/>
            <a:ext cx="224877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HK" altLang="zh-HK" sz="1400"/>
              <a:t>WHY?</a:t>
            </a:r>
            <a:endParaRPr lang="zh-HK" altLang="en-US" sz="1400"/>
          </a:p>
        </p:txBody>
      </p:sp>
      <p:sp>
        <p:nvSpPr>
          <p:cNvPr id="10" name="文字方塊 1">
            <a:extLst>
              <a:ext uri="{FF2B5EF4-FFF2-40B4-BE49-F238E27FC236}">
                <a16:creationId xmlns:a16="http://schemas.microsoft.com/office/drawing/2014/main" id="{FF08875E-119B-4403-A1FD-7EDA17938EB0}"/>
              </a:ext>
            </a:extLst>
          </p:cNvPr>
          <p:cNvSpPr txBox="1"/>
          <p:nvPr/>
        </p:nvSpPr>
        <p:spPr>
          <a:xfrm>
            <a:off x="3227230" y="1945589"/>
            <a:ext cx="273715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HK" sz="1400"/>
              <a:t>STANDARDS ARE EVOVLING</a:t>
            </a:r>
            <a:endParaRPr lang="zh-HK" altLang="en-US" sz="1400"/>
          </a:p>
        </p:txBody>
      </p:sp>
      <p:sp>
        <p:nvSpPr>
          <p:cNvPr id="11" name="文字方塊 1">
            <a:extLst>
              <a:ext uri="{FF2B5EF4-FFF2-40B4-BE49-F238E27FC236}">
                <a16:creationId xmlns:a16="http://schemas.microsoft.com/office/drawing/2014/main" id="{B5E64A60-E918-4DD7-9139-3EC5D124C4CB}"/>
              </a:ext>
            </a:extLst>
          </p:cNvPr>
          <p:cNvSpPr txBox="1"/>
          <p:nvPr/>
        </p:nvSpPr>
        <p:spPr>
          <a:xfrm>
            <a:off x="3227230" y="2253366"/>
            <a:ext cx="273715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HK" sz="1400"/>
              <a:t>REGULATIONS ARE MOUNTING</a:t>
            </a:r>
            <a:endParaRPr lang="zh-HK" altLang="en-US" sz="1400"/>
          </a:p>
        </p:txBody>
      </p:sp>
      <p:sp>
        <p:nvSpPr>
          <p:cNvPr id="12" name="文字方塊 1">
            <a:extLst>
              <a:ext uri="{FF2B5EF4-FFF2-40B4-BE49-F238E27FC236}">
                <a16:creationId xmlns:a16="http://schemas.microsoft.com/office/drawing/2014/main" id="{80056903-59A2-4764-8B28-289853718782}"/>
              </a:ext>
            </a:extLst>
          </p:cNvPr>
          <p:cNvSpPr txBox="1"/>
          <p:nvPr/>
        </p:nvSpPr>
        <p:spPr>
          <a:xfrm>
            <a:off x="3227231" y="2715031"/>
            <a:ext cx="224877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HK" altLang="zh-HK" sz="1400"/>
              <a:t>Problems</a:t>
            </a:r>
            <a:endParaRPr lang="zh-HK" altLang="en-US" sz="1400"/>
          </a:p>
        </p:txBody>
      </p:sp>
      <p:sp>
        <p:nvSpPr>
          <p:cNvPr id="13" name="文字方塊 1">
            <a:extLst>
              <a:ext uri="{FF2B5EF4-FFF2-40B4-BE49-F238E27FC236}">
                <a16:creationId xmlns:a16="http://schemas.microsoft.com/office/drawing/2014/main" id="{064C9565-F030-46CA-82A9-2E0BDDD84A37}"/>
              </a:ext>
            </a:extLst>
          </p:cNvPr>
          <p:cNvSpPr txBox="1"/>
          <p:nvPr/>
        </p:nvSpPr>
        <p:spPr>
          <a:xfrm>
            <a:off x="3227230" y="3022807"/>
            <a:ext cx="273715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HK" sz="1400"/>
              <a:t>IDENTITY &amp; ACCESS</a:t>
            </a:r>
            <a:endParaRPr lang="zh-HK" altLang="en-US" sz="1400"/>
          </a:p>
        </p:txBody>
      </p:sp>
      <p:sp>
        <p:nvSpPr>
          <p:cNvPr id="14" name="文字方塊 1">
            <a:extLst>
              <a:ext uri="{FF2B5EF4-FFF2-40B4-BE49-F238E27FC236}">
                <a16:creationId xmlns:a16="http://schemas.microsoft.com/office/drawing/2014/main" id="{2511A7F9-1EC0-4FA9-AAE9-8C57115FCA06}"/>
              </a:ext>
            </a:extLst>
          </p:cNvPr>
          <p:cNvSpPr txBox="1"/>
          <p:nvPr/>
        </p:nvSpPr>
        <p:spPr>
          <a:xfrm>
            <a:off x="3227230" y="3330584"/>
            <a:ext cx="3879626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HK" sz="1400"/>
              <a:t>UNEDUCATED – TEENS / YOUNG KIDS LEKAING Personal or others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K" altLang="zh-HK" sz="1400"/>
              <a:t>Targeted for scamming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K" altLang="zh-HK" sz="1400"/>
              <a:t>Huge amount of time on the internet</a:t>
            </a:r>
            <a:endParaRPr lang="zh-HK" altLang="en-US" sz="1400"/>
          </a:p>
        </p:txBody>
      </p:sp>
      <p:sp>
        <p:nvSpPr>
          <p:cNvPr id="15" name="文字方塊 1">
            <a:extLst>
              <a:ext uri="{FF2B5EF4-FFF2-40B4-BE49-F238E27FC236}">
                <a16:creationId xmlns:a16="http://schemas.microsoft.com/office/drawing/2014/main" id="{DAE9DA8B-8046-45B2-B254-1963CD5BA380}"/>
              </a:ext>
            </a:extLst>
          </p:cNvPr>
          <p:cNvSpPr txBox="1"/>
          <p:nvPr/>
        </p:nvSpPr>
        <p:spPr>
          <a:xfrm>
            <a:off x="7684975" y="1176146"/>
            <a:ext cx="224877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HK" altLang="zh-HK" sz="1400"/>
              <a:t>POINTS:</a:t>
            </a:r>
            <a:endParaRPr lang="zh-HK" altLang="en-US" sz="1400"/>
          </a:p>
        </p:txBody>
      </p:sp>
      <p:sp>
        <p:nvSpPr>
          <p:cNvPr id="16" name="文字方塊 1">
            <a:extLst>
              <a:ext uri="{FF2B5EF4-FFF2-40B4-BE49-F238E27FC236}">
                <a16:creationId xmlns:a16="http://schemas.microsoft.com/office/drawing/2014/main" id="{15FCD818-D325-4D63-B4B4-8104D739FC49}"/>
              </a:ext>
            </a:extLst>
          </p:cNvPr>
          <p:cNvSpPr txBox="1"/>
          <p:nvPr/>
        </p:nvSpPr>
        <p:spPr>
          <a:xfrm>
            <a:off x="7684974" y="1483922"/>
            <a:ext cx="273715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HK" sz="1400"/>
              <a:t>NEW &amp; Evolving standards</a:t>
            </a:r>
            <a:endParaRPr lang="zh-HK" altLang="en-US" sz="1400"/>
          </a:p>
        </p:txBody>
      </p:sp>
      <p:sp>
        <p:nvSpPr>
          <p:cNvPr id="17" name="文字方塊 1">
            <a:extLst>
              <a:ext uri="{FF2B5EF4-FFF2-40B4-BE49-F238E27FC236}">
                <a16:creationId xmlns:a16="http://schemas.microsoft.com/office/drawing/2014/main" id="{1308500E-0B9F-432E-ACE6-12BFA9C942A0}"/>
              </a:ext>
            </a:extLst>
          </p:cNvPr>
          <p:cNvSpPr txBox="1"/>
          <p:nvPr/>
        </p:nvSpPr>
        <p:spPr>
          <a:xfrm>
            <a:off x="7684974" y="1791699"/>
            <a:ext cx="387962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HK" sz="1400"/>
              <a:t>New / Mounting Standards</a:t>
            </a:r>
          </a:p>
        </p:txBody>
      </p:sp>
      <p:sp>
        <p:nvSpPr>
          <p:cNvPr id="18" name="文字方塊 1">
            <a:extLst>
              <a:ext uri="{FF2B5EF4-FFF2-40B4-BE49-F238E27FC236}">
                <a16:creationId xmlns:a16="http://schemas.microsoft.com/office/drawing/2014/main" id="{F854A801-93F6-437B-8506-BFCD288EA091}"/>
              </a:ext>
            </a:extLst>
          </p:cNvPr>
          <p:cNvSpPr txBox="1"/>
          <p:nvPr/>
        </p:nvSpPr>
        <p:spPr>
          <a:xfrm>
            <a:off x="7684974" y="2099475"/>
            <a:ext cx="387962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HK" sz="1400"/>
              <a:t>New &amp; evolving security breaches</a:t>
            </a:r>
          </a:p>
        </p:txBody>
      </p:sp>
    </p:spTree>
    <p:extLst>
      <p:ext uri="{BB962C8B-B14F-4D97-AF65-F5344CB8AC3E}">
        <p14:creationId xmlns:p14="http://schemas.microsoft.com/office/powerpoint/2010/main" val="1526203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D1A83F8F4AD94396585A469E41097E" ma:contentTypeVersion="12" ma:contentTypeDescription="Create a new document." ma:contentTypeScope="" ma:versionID="db4c12f2427d3aa73540dae9e25e8617">
  <xsd:schema xmlns:xsd="http://www.w3.org/2001/XMLSchema" xmlns:xs="http://www.w3.org/2001/XMLSchema" xmlns:p="http://schemas.microsoft.com/office/2006/metadata/properties" xmlns:ns3="0eed30b6-352d-4c45-93d9-aa9939ddce77" xmlns:ns4="fd0a93fd-4d1b-4f6d-a259-5c2248cd065a" targetNamespace="http://schemas.microsoft.com/office/2006/metadata/properties" ma:root="true" ma:fieldsID="e6f7859ef8d530b2da6304252a659c80" ns3:_="" ns4:_="">
    <xsd:import namespace="0eed30b6-352d-4c45-93d9-aa9939ddce77"/>
    <xsd:import namespace="fd0a93fd-4d1b-4f6d-a259-5c2248cd065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ed30b6-352d-4c45-93d9-aa9939ddce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0a93fd-4d1b-4f6d-a259-5c2248cd065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eed30b6-352d-4c45-93d9-aa9939ddce7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DF1B20-A818-4364-A965-2258456A4240}">
  <ds:schemaRefs>
    <ds:schemaRef ds:uri="0eed30b6-352d-4c45-93d9-aa9939ddce77"/>
    <ds:schemaRef ds:uri="fd0a93fd-4d1b-4f6d-a259-5c2248cd065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7528073-D6FD-479E-A510-18B967C8645D}">
  <ds:schemaRefs>
    <ds:schemaRef ds:uri="0eed30b6-352d-4c45-93d9-aa9939ddce77"/>
    <ds:schemaRef ds:uri="fd0a93fd-4d1b-4f6d-a259-5c2248cd065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BB05557-F4D1-4310-81C2-BE406D3382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54</Slides>
  <Notes>36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prototype (半製成品) ?</vt:lpstr>
      <vt:lpstr>PowerPoint Presentation</vt:lpstr>
      <vt:lpstr>Web page prototype</vt:lpstr>
      <vt:lpstr>Web page prototype</vt:lpstr>
      <vt:lpstr>Web page prototype</vt:lpstr>
      <vt:lpstr>Web page prototype</vt:lpstr>
      <vt:lpstr>Web page prototype</vt:lpstr>
      <vt:lpstr>Web page prototype</vt:lpstr>
      <vt:lpstr>PowerPoint Presentation</vt:lpstr>
      <vt:lpstr>Team Role of each member</vt:lpstr>
      <vt:lpstr>PowerPoint Presentation</vt:lpstr>
      <vt:lpstr>PowerPoint Presentation</vt:lpstr>
      <vt:lpstr>PowerPoint Presentation</vt:lpstr>
      <vt:lpstr>PowerPoint Presentation</vt:lpstr>
      <vt:lpstr>SDD4006/SDD4006M Project Presentation</vt:lpstr>
      <vt:lpstr>PowerPoint Presentation</vt:lpstr>
      <vt:lpstr>After completing the Project…</vt:lpstr>
      <vt:lpstr>After completing the Project…</vt:lpstr>
      <vt:lpstr>After completing the Project…</vt:lpstr>
      <vt:lpstr>After completing the Project…</vt:lpstr>
      <vt:lpstr>PowerPoint Presentation</vt:lpstr>
      <vt:lpstr>PowerPoint Presentation</vt:lpstr>
      <vt:lpstr>PowerPoint Presentation</vt:lpstr>
      <vt:lpstr>PowerPoint Presentation</vt:lpstr>
      <vt:lpstr>SDD4006/SDD4006M Project Presentation</vt:lpstr>
      <vt:lpstr>After completing the Project…</vt:lpstr>
      <vt:lpstr>PowerPoint Presentation</vt:lpstr>
      <vt:lpstr>After completing the Project…</vt:lpstr>
      <vt:lpstr>After completing the Project…</vt:lpstr>
      <vt:lpstr>SDD4006/SDD4006M Project Presentation</vt:lpstr>
      <vt:lpstr>After completing the Project…</vt:lpstr>
      <vt:lpstr>PowerPoint Presentation</vt:lpstr>
      <vt:lpstr>After completing the Project…</vt:lpstr>
      <vt:lpstr>After completing the Project…</vt:lpstr>
      <vt:lpstr>SDD4006/SDD4006M Project Presentation</vt:lpstr>
      <vt:lpstr>After completing the Project…</vt:lpstr>
      <vt:lpstr>PowerPoint Presentation</vt:lpstr>
      <vt:lpstr>After completing the Project…</vt:lpstr>
      <vt:lpstr>After completing the Project…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 sze lui</dc:creator>
  <cp:revision>2</cp:revision>
  <dcterms:created xsi:type="dcterms:W3CDTF">2020-08-16T09:12:42Z</dcterms:created>
  <dcterms:modified xsi:type="dcterms:W3CDTF">2023-03-25T13:14:10Z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0x010100B9D1A83F8F4AD94396585A469E41097E</vt:lpwstr>
  </property>
</Properties>
</file>